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44" r:id="rId3"/>
    <p:sldId id="347" r:id="rId4"/>
    <p:sldId id="345" r:id="rId5"/>
    <p:sldId id="349" r:id="rId6"/>
    <p:sldId id="34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78613" autoAdjust="0"/>
  </p:normalViewPr>
  <p:slideViewPr>
    <p:cSldViewPr snapToGrid="0" showGuides="1">
      <p:cViewPr varScale="1">
        <p:scale>
          <a:sx n="116" d="100"/>
          <a:sy n="116" d="100"/>
        </p:scale>
        <p:origin x="9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3c3de3fb4d664aff7e065e818287912">
            <a:r>
              <a:rPr b="0" dirty="0" i="0" lang="en-US" strike="noStrike" sz="1800" u="none">
                <a:solidFill>
                  <a:srgbClr val="000000"/>
                </a:solidFill>
                <a:effectLst/>
                <a:latin charset="0" panose="020F0502020204030203" pitchFamily="34" typeface="Lato"/>
              </a:rPr>
              <a:t>Les tableaux de bord de DHIS2 permettent d’afficher, d’analyser et de partager diverses informations dans un emplacement centralisé.</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75958d7ef08457efad4c67a72151ca0">
            <a:r>
              <a:rPr b="0" dirty="0" i="0" lang="en-US" strike="noStrike" sz="1800" u="none">
                <a:solidFill>
                  <a:srgbClr val="000000"/>
                </a:solidFill>
                <a:effectLst/>
                <a:latin charset="0" panose="020F0502020204030203" pitchFamily="34" typeface="Lato"/>
              </a:rPr>
              <a:t>Ils peuvent contenir plusieurs résultats, tels que des tableaux croisés dynamiques, des graphiques ou des cartes, tous liés à un sujet spécifique.</a:t>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5a8dc4aa51d773d24a6108723724e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La page d'accueil des tableaux de bord est la première chose que vous voyez après vous être connecté à DHIS2. Le dernier tableau de bord que vous avez utilisé s'affiche, à condition que vous vous connectiez sur le même ordinateur que celui que vous avez utilisé précédemment. Si vous utilisez un autre ordinateur,...</a:t>
            </a:r>
          </a:p>
        </p:txBody>
      </p:sp>
    </p:spTree>
    <p:extLst>
      <p:ext uri="{BB962C8B-B14F-4D97-AF65-F5344CB8AC3E}">
        <p14:creationId xmlns:p14="http://schemas.microsoft.com/office/powerpoint/2010/main" val="152842571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d4e21a6edf15d24d1ca5175941336f6">
            <a:r>
              <a:rPr dirty="0" lang="en-US" noProof="0" sz="1800"/>
              <a:t>…c'est le premier tableau de bord avec étoile qui s'affiche. Penchons-nous sur la présentation du tableau de bord pour en découvrir les différentes composantes et options.</a:t>
            </a:r>
          </a:p>
        </p:txBody>
      </p:sp>
    </p:spTree>
    <p:extLst>
      <p:ext uri="{BB962C8B-B14F-4D97-AF65-F5344CB8AC3E}">
        <p14:creationId xmlns:p14="http://schemas.microsoft.com/office/powerpoint/2010/main" val="113544362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a4c3a71979c2cf8f98d08db5f3bbd">
            <a:r>
              <a:rPr dirty="0" lang="en-US" noProof="0"/>
              <a:t>Juste au-dessus du tableau de bord se trouve une barre de contrôle où vous pouvez voir tous les tableaux de bord disponibles auxquels vous avez accès. La taille de cette barre est personnalisable. Vous pouvez l'agrandir si vous avez accès à plusieurs tableaux de bord.</a:t>
            </a:r>
          </a:p>
          <a:p>
            <a:endParaRPr dirty="0" lang="en-US" noProof="0"/>
          </a:p>
          <a:p txid="fd649dc1d0bc1cb7ee89f1f7119d7086">
            <a:r>
              <a:rPr dirty="0" lang="en-US" noProof="0"/>
              <a:t>Le tableau de bord actuellement affiché est mis en évidence en vert. À gauche de la barre de contrôle se trouve un champ de recherche qui vous permet de rechercher des tableaux de bord existants et un bouton Plus, qui vous permet de créer un nouveau tableau de bord.</a:t>
            </a:r>
          </a:p>
          <a:p>
            <a:endParaRPr dirty="0" lang="en-US" noProof="0"/>
          </a:p>
          <a:p txid="eaf45b5bdc721fa8edebaff6cdab96f2">
            <a:r>
              <a:rPr dirty="0" lang="en-US" noProof="0"/>
              <a:t>Nous aborderons la création de tableaux de bord dans notre prochaine vidéo. Sous la barre de contrôle, vous pouvez voir le titre du tableau de bord actuel et une étoile à côté du titre qui vous permet de marquer le tableau de bord comme favori. Lorsque vous cliquez sur l'étoile, le tableau de bord passe en première position dans la liste des tableaux de bord disponibles. Les tableaux de bord marqués d'une étoile apparaissent toujours en premier dans la liste des tableaux de bord.</a:t>
            </a:r>
          </a:p>
          <a:p>
            <a:endParaRPr dirty="0" lang="en-US" noProof="0"/>
          </a:p>
          <a:p txid="49e77b29d355d46308b6640405f37d5e">
            <a:r>
              <a:rPr dirty="0" lang="en-US" noProof="0"/>
              <a:t>Après les tableaux de bord favoris, les autres tableaux de bord sont classés par ordre alphabétique. Cette fonction est particulièrement utile lorsque vous avez beaucoup de tableaux de bord, mais que vous voulez accéder rapidement à certains d'entre eux. Si vous avez accès à la modification du tableau de bord en cours de visualisation, un bouton "Modifier" apparaît à droite du titre.</a:t>
            </a:r>
          </a:p>
          <a:p>
            <a:endParaRPr dirty="0" lang="en-US" noProof="0"/>
          </a:p>
          <a:p txid="9fd00542080129b31ecc05c4790b2dea">
            <a:r>
              <a:rPr dirty="0" lang="en-US" noProof="0"/>
              <a:t>Vous pouvez partager un tableau de bord avec des groupes d'utilisateurs ou des utilisateurs spécifiques. Pour ce faire, cliquez sur le bouton Partager à droite du titre du tableau de bord, afin d'afficher les options des paramètres de partage du tableau de bord. Tapez le nom de l'utilisateur ou du groupe d'utilisateurs dans le champ de saisie et cliquez sur le nom pour l'ajouter à la liste de ceux qui ont accès au tableau de bord. En cliquant sur l'icône crayon, vous pouvez accorder à cet utilisateur ou à ce groupe d'utilisateurs des autorisations de modification et de visualisation ou des autorisations de visualisation uniquement. Cliquez sur 'peut visualiser uniquement'.</a:t>
            </a:r>
          </a:p>
          <a:p>
            <a:endParaRPr dirty="0" lang="en-US" noProof="0"/>
          </a:p>
          <a:p txid="5b715fa0a24504d599c22a1dc606a54e">
            <a:r>
              <a:rPr dirty="0" lang="en-US" noProof="0"/>
              <a:t>Vous remarquerez que l'icône crayon s'est transformée en icône œil. Cliquez sur Fermer pour quitter les options de paramétrage du partage. Vous pouvez appliquer des filtres à un tableau de bord, lesquels modifieront les données affichées dans chaque élément du tableau de bord. Le filtre remplace la valeur initiale de cette dimension dans la visualisation initiale. Le filtrage peut se faire sur la base de périodes, d'unités d'organisation et d'autres dimensions dynamiques, en fonction de l'instance DHIS2. Par exemple, nous pouvons ajouter un filtre d'unités d'organisation afin d'afficher les données de Animal Region.</a:t>
            </a:r>
          </a:p>
          <a:p>
            <a:endParaRPr dirty="0" lang="en-US" noProof="0"/>
          </a:p>
          <a:p txid="d79d72b46d842834544c1c97f30b23f1">
            <a:r>
              <a:rPr dirty="0" lang="en-US" noProof="0"/>
              <a:t>Comme vous pouvez le voir, seules les données de Animal Region sont maintenant affichées pour chacun des objets du tableau de bord. Pour supprimer le filtre et restaurer les données initiales, il suffit de cliquer sur le lien de suppression dans le champ noir spécifiant le filtre appliqué.</a:t>
            </a:r>
          </a:p>
          <a:p>
            <a:endParaRPr dirty="0" lang="en-US" noProof="0"/>
          </a:p>
          <a:p txid="60826dabf5e05a6261bcfb5cba6cf19a">
            <a:r>
              <a:rPr dirty="0" lang="en-US" noProof="0"/>
              <a:t>À côté du bouton d'ajout de filtre se trouve un bouton Plus qui propose trois options. La première option est "retirer l'étoile au tableau de bord" pour retirer le tableau de bord de la liste des favoris. La deuxième option est "afficher la description" pour afficher la description du tableau de bord sous le titre. Notez que le champ de description n'est pas obligatoire. Certains tableaux de bord peuvent donc ne pas avoir de description.</a:t>
            </a:r>
            <a:r>
              <a:rPr dirty="0" err="1" lang="en-US" noProof="0"/>
            </a:r>
            <a:r>
              <a:rPr dirty="0" lang="en-US" noProof="0"/>
            </a:r>
          </a:p>
          <a:p>
            <a:endParaRPr dirty="0" lang="en-US" noProof="0"/>
          </a:p>
          <a:p txid="392db80d4a5b25bf2d286cf779ca5d06">
            <a:r>
              <a:rPr dirty="0" lang="en-US" noProof="0"/>
              <a:t>La dernière option est "imprimer". Vous avez deux options pour l'impression. Imprimer la présentation du tableau de bord ou imprimer un élément par page.</a:t>
            </a:r>
          </a:p>
          <a:p txid="01fc3ee48b8991047061e30dc947820e">
            <a:r>
              <a:rPr dirty="0" lang="en-US" noProof="0"/>
              <a:t>En sélectionnant l'une ou l'autre option, vous serez dirigé vers une page d'aperçu d'impression où vous verrez à quoi ressemblera le tableau de bord une fois imprimé.</a:t>
            </a:r>
          </a:p>
          <a:p>
            <a:endParaRPr dirty="0" lang="en-US" noProof="0"/>
          </a:p>
          <a:p txid="0d61a6320509403fe680bc44de2023db">
            <a:r>
              <a:rPr dirty="0" lang="en-US" noProof="0"/>
              <a:t>Dans la zone principale du tableau de bord, vous pouvez voir tous les éléments ajoutés au tableau de bord, à savoir des objets d'analyse tels que des graphiques, des cartes, des rapports et des tableaux croisés dynamiques, ainsi que des informations textuelles telles que des messages, des interprétations, des zones de texte, des liens vers des ressources et des widgets d'application. En fonction des paramètres spécifiques d'une instance DHIS2, vous trouverez un menu d'options supplémentaires dans l'angle supérieur droit des cartes, des graphiques et des objets de tableaux croisés dynamiques présents sur un tableau de bord.</a:t>
            </a:r>
          </a:p>
          <a:p>
            <a:endParaRPr dirty="0" lang="en-US" noProof="0"/>
          </a:p>
          <a:p txid="37f02b70c2356be88bce728c50207cea">
            <a:r>
              <a:rPr dirty="0" lang="en-US" noProof="0"/>
              <a:t>Ce menu vous permet d'interagir avec la visualisation de différentes manières. Vous pouvez afficher l'objet en mode plein écran, ce qui peut être utile lorsque vous présentez des données à d'autres personnes. Vous pouvez également choisir le mode d'affichage de la visualisation en sélectionnant la représentation souhaitée. Par exemple, lorsque vous interagissez avec un graphique, vous avez le choix entre l'affichage sous forme de tableau ou sous forme de carte.</a:t>
            </a:r>
          </a:p>
          <a:p>
            <a:endParaRPr dirty="0" lang="en-US" noProof="0"/>
          </a:p>
          <a:p txid="4439ff2b15548e52462708b29f5555ed">
            <a:r>
              <a:rPr dirty="0" lang="en-US" noProof="0"/>
              <a:t>Vous pouvez afficher et masquer les détails et les interprétations d'un objet. Et comme nous l'avons vu dans d'autres vidéos d'analyse, vous pouvez ouvrir chacune de ces visualisations dans leurs applications respectives en utilisant le lien 'ouvrir dans l'application'.</a:t>
            </a:r>
          </a:p>
        </p:txBody>
      </p:sp>
    </p:spTree>
    <p:extLst>
      <p:ext uri="{BB962C8B-B14F-4D97-AF65-F5344CB8AC3E}">
        <p14:creationId xmlns:p14="http://schemas.microsoft.com/office/powerpoint/2010/main" val="30307728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0c70be95b6255690519874146353a57">
            <a:pPr rtl="0">
              <a:spcBef>
                <a:spcPts val="0"/>
              </a:spcBef>
              <a:spcAft>
                <a:spcPts val="0"/>
              </a:spcAft>
            </a:pPr>
            <a:r>
              <a:rPr dirty="0" lang="en-US">
                <a:solidFill>
                  <a:srgbClr val="000000"/>
                </a:solidFill>
                <a:sym typeface=""/>
              </a:rPr>
              <a:t>En résumé, le tableau de bord DHIS2 offre un accès rapide à différents objets d'analyse. Dans l'interface du tableau de bord, vous pouvez voir tous les tableaux de bord disponibles sur votre compte utilisateur. Vous pouvez cliquer sur l'étoile à côté d'un tableau de bord pour en faire un favori. Vous pouvez modifier un tableau de bord, si vous en avez l'autorisation, le partager avec des utilisateurs ou des groupes d'utilisateurs, voir sa description et l'imprimer. Vous pouvez également interagir avec les objets intégrés dans un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5.png" Type="http://schemas.openxmlformats.org/officeDocument/2006/relationships/image"/><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4.xml.rels><?xml version="1.0" encoding="utf-8"?>
<Relationships xmlns="http://schemas.openxmlformats.org/package/2006/relationships"><Relationship Id="rId8" Target="../media/image31.svg" Type="http://schemas.openxmlformats.org/officeDocument/2006/relationships/image"/><Relationship Id="rId3" Target="../notesSlides/notesSlide4.xml" Type="http://schemas.openxmlformats.org/officeDocument/2006/relationships/notesSlide"/><Relationship Id="rId7" Target="../media/image30.png" Type="http://schemas.openxmlformats.org/officeDocument/2006/relationships/image"/><Relationship Id="rId2" Target="../slideLayouts/slideLayout26.xml" Type="http://schemas.openxmlformats.org/officeDocument/2006/relationships/slideLayout"/><Relationship Id="rId1" Target="../tags/tag5.xml" Type="http://schemas.openxmlformats.org/officeDocument/2006/relationships/tags"/><Relationship Id="rId6" Target="../media/image29.svg" Type="http://schemas.openxmlformats.org/officeDocument/2006/relationships/image"/><Relationship Id="rId5" Target="../media/image28.png" Type="http://schemas.openxmlformats.org/officeDocument/2006/relationships/image"/><Relationship Id="rId10" Target="../media/image33.sv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s>
</file>

<file path=ppt/slides/_rels/slide5.xml.rels><?xml version="1.0" encoding="utf-8"?>
<Relationships xmlns="http://schemas.openxmlformats.org/package/2006/relationships"><Relationship Id="rId8" Target="../media/image35.svg" Type="http://schemas.openxmlformats.org/officeDocument/2006/relationships/image"/><Relationship Id="rId13" Target="../media/image38.svg" Type="http://schemas.openxmlformats.org/officeDocument/2006/relationships/image"/><Relationship Id="rId3" Target="../notesSlides/notesSlide5.xml" Type="http://schemas.openxmlformats.org/officeDocument/2006/relationships/notesSlide"/><Relationship Id="rId7" Target="../media/image34.png" Type="http://schemas.openxmlformats.org/officeDocument/2006/relationships/image"/><Relationship Id="rId12" Target="../media/image37.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9.svg" Type="http://schemas.openxmlformats.org/officeDocument/2006/relationships/image"/><Relationship Id="rId11" Target="../media/image33.svg" Type="http://schemas.openxmlformats.org/officeDocument/2006/relationships/image"/><Relationship Id="rId5" Target="../media/image28.png" Type="http://schemas.openxmlformats.org/officeDocument/2006/relationships/image"/><Relationship Id="rId10" Target="../media/image32.png" Type="http://schemas.openxmlformats.org/officeDocument/2006/relationships/image"/><Relationship Id="rId4" Target="../media/image27.png" Type="http://schemas.openxmlformats.org/officeDocument/2006/relationships/image"/><Relationship Id="rId9" Target="../media/image3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99f16a856644bd11bc8ada4e2f1a530">
            <a:r>
              <a:rPr lang="en-US"/>
              <a:t>Directives relatives aux tableaux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11C98DA-22B1-45E1-BA98-419BA6187D88}"/>
              </a:ext>
            </a:extLst>
          </p:cNvPr>
          <p:cNvSpPr/>
          <p:nvPr/>
        </p:nvSpPr>
        <p:spPr>
          <a:xfrm>
            <a:off x="2843192" y="2219093"/>
            <a:ext cx="2468880" cy="2464419"/>
          </a:xfrm>
          <a:prstGeom prst="roundRect">
            <a:avLst>
              <a:gd fmla="val 2289" name="adj"/>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Rectangle: Rounded Corners 1">
            <a:extLst>
              <a:ext uri="{FF2B5EF4-FFF2-40B4-BE49-F238E27FC236}">
                <a16:creationId xmlns:a16="http://schemas.microsoft.com/office/drawing/2014/main" id="{5C896F24-A260-43F5-AFD0-42AE4F842739}"/>
              </a:ext>
            </a:extLst>
          </p:cNvPr>
          <p:cNvSpPr/>
          <p:nvPr/>
        </p:nvSpPr>
        <p:spPr>
          <a:xfrm>
            <a:off x="2843192" y="129540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498841"/>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2498841"/>
            <a:ext cx="3705922" cy="461665"/>
          </a:xfrm>
          <a:prstGeom prst="rect">
            <a:avLst/>
          </a:prstGeom>
          <a:noFill/>
        </p:spPr>
        <p:txBody>
          <a:bodyPr rtlCol="0" wrap="square">
            <a:spAutoFit/>
          </a:bodyPr>
          <a:lstStyle/>
          <a:p txid="5757e46fd503fb7306dbc608894c8799">
            <a:pPr algn="l" indent="-342900" marL="342900">
              <a:buClr>
                <a:srgbClr val="008CCF"/>
              </a:buClr>
              <a:buFont charset="-79" pitchFamily="2" typeface="Rubik"/>
              <a:buChar char="•"/>
            </a:pPr>
            <a:r>
              <a:rPr dirty="0" lang="en-US" sz="2400"/>
              <a:t>Afficher</a:t>
            </a:r>
          </a:p>
        </p:txBody>
      </p:sp>
      <p:sp>
        <p:nvSpPr>
          <p:cNvPr id="5" name="TextBox 4">
            <a:extLst>
              <a:ext uri="{FF2B5EF4-FFF2-40B4-BE49-F238E27FC236}">
                <a16:creationId xmlns:a16="http://schemas.microsoft.com/office/drawing/2014/main" id="{393B8F5E-54C5-49BA-97F0-949E3C2887AF}"/>
              </a:ext>
            </a:extLst>
          </p:cNvPr>
          <p:cNvSpPr txBox="1"/>
          <p:nvPr/>
        </p:nvSpPr>
        <p:spPr>
          <a:xfrm>
            <a:off x="6096000" y="3100523"/>
            <a:ext cx="3705922"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
        <p:nvSpPr>
          <p:cNvPr id="6" name="TextBox 5">
            <a:extLst>
              <a:ext uri="{FF2B5EF4-FFF2-40B4-BE49-F238E27FC236}">
                <a16:creationId xmlns:a16="http://schemas.microsoft.com/office/drawing/2014/main" id="{33683426-1ADC-40CE-B42A-C1616C8E63B5}"/>
              </a:ext>
            </a:extLst>
          </p:cNvPr>
          <p:cNvSpPr txBox="1"/>
          <p:nvPr/>
        </p:nvSpPr>
        <p:spPr>
          <a:xfrm>
            <a:off x="6096000" y="3702205"/>
            <a:ext cx="3705922" cy="461665"/>
          </a:xfrm>
          <a:prstGeom prst="rect">
            <a:avLst/>
          </a:prstGeom>
          <a:noFill/>
        </p:spPr>
        <p:txBody>
          <a:bodyPr rtlCol="0" wrap="square">
            <a:spAutoFit/>
          </a:bodyPr>
          <a:lstStyle/>
          <a:p txid="2464c803cd971dcaa79fc0967e85a52d">
            <a:pPr algn="l" indent="-342900" marL="342900">
              <a:buClr>
                <a:srgbClr val="008CCF"/>
              </a:buClr>
              <a:buFont charset="-79" pitchFamily="2" typeface="Rubik"/>
              <a:buChar char="•"/>
            </a:pPr>
            <a:r>
              <a:rPr dirty="0" lang="en-US" sz="2400"/>
              <a:t>Partager</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11382" p14:dur="2000" spd="slow"/>
    </mc:Choice>
    <mc:Fallback xmlns="">
      <p:transition advTm="1138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5"/>
                                        </p:tgtEl>
                                        <p:attrNameLst>
                                          <p:attrName>style.visibility</p:attrName>
                                        </p:attrNameLst>
                                      </p:cBhvr>
                                      <p:to>
                                        <p:strVal val="visible"/>
                                      </p:to>
                                    </p:set>
                                    <p:animEffect filter="fade" transition="in">
                                      <p:cBhvr>
                                        <p:cTn dur="350" id="22"/>
                                        <p:tgtEl>
                                          <p:spTgt spid="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gtEl>
                                        <p:attrNameLst>
                                          <p:attrName>style.visibility</p:attrName>
                                        </p:attrNameLst>
                                      </p:cBhvr>
                                      <p:to>
                                        <p:strVal val="visible"/>
                                      </p:to>
                                    </p:set>
                                    <p:animEffect filter="fade" transition="in">
                                      <p:cBhvr>
                                        <p:cTn dur="350" id="27"/>
                                        <p:tgtEl>
                                          <p:spTgt spid="6"/>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1" presetSubtype="1">
                                  <p:stCondLst>
                                    <p:cond delay="0"/>
                                  </p:stCondLst>
                                  <p:childTnLst>
                                    <p:set>
                                      <p:cBhvr>
                                        <p:cTn dur="1" fill="hold" id="31">
                                          <p:stCondLst>
                                            <p:cond delay="0"/>
                                          </p:stCondLst>
                                        </p:cTn>
                                        <p:tgtEl>
                                          <p:spTgt spid="7"/>
                                        </p:tgtEl>
                                        <p:attrNameLst>
                                          <p:attrName>style.visibility</p:attrName>
                                        </p:attrNameLst>
                                      </p:cBhvr>
                                      <p:to>
                                        <p:strVal val="visible"/>
                                      </p:to>
                                    </p:set>
                                    <p:animEffect filter="wheel(1)" transition="in">
                                      <p:cBhvr>
                                        <p:cTn dur="1000" id="3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2"/>
      <p:bldP grpId="0" spid="4"/>
      <p:bldP grpId="0" spid="5"/>
      <p:bldP grpId="0" spid="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4861560" y="666750"/>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lang="es-E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019" y="1649719"/>
            <a:ext cx="3928131" cy="3928131"/>
          </a:xfrm>
          <a:prstGeom prst="rect">
            <a:avLst/>
          </a:prstGeom>
        </p:spPr>
      </p:pic>
      <p:pic>
        <p:nvPicPr>
          <p:cNvPr id="8" name="Graphic 7">
            <a:extLst>
              <a:ext uri="{FF2B5EF4-FFF2-40B4-BE49-F238E27FC236}">
                <a16:creationId xmlns:a16="http://schemas.microsoft.com/office/drawing/2014/main" id="{23A9EAB3-750D-4BFA-8DF5-C42216120D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268419" y="4231193"/>
            <a:ext cx="1436831" cy="1436831"/>
          </a:xfrm>
          <a:prstGeom prst="rect">
            <a:avLst/>
          </a:prstGeom>
        </p:spPr>
      </p:pic>
      <p:grpSp>
        <p:nvGrpSpPr>
          <p:cNvPr id="10" name="Graphic 8">
            <a:extLst>
              <a:ext uri="{FF2B5EF4-FFF2-40B4-BE49-F238E27FC236}">
                <a16:creationId xmlns:a16="http://schemas.microsoft.com/office/drawing/2014/main" id="{5763BFAB-AF69-4F67-9EDA-66F20F88DB52}"/>
              </a:ext>
            </a:extLst>
          </p:cNvPr>
          <p:cNvGrpSpPr/>
          <p:nvPr/>
        </p:nvGrpSpPr>
        <p:grpSpPr>
          <a:xfrm>
            <a:off x="6620517" y="4040771"/>
            <a:ext cx="1146252" cy="840675"/>
            <a:chOff x="9055107" y="4083615"/>
            <a:chExt cx="1146252" cy="840675"/>
          </a:xfrm>
        </p:grpSpPr>
        <p:sp>
          <p:nvSpPr>
            <p:cNvPr id="11" name="Freeform: Shape 10">
              <a:extLst>
                <a:ext uri="{FF2B5EF4-FFF2-40B4-BE49-F238E27FC236}">
                  <a16:creationId xmlns:a16="http://schemas.microsoft.com/office/drawing/2014/main" id="{828FF49C-A598-48AB-8870-67891AA802CB}"/>
                </a:ext>
              </a:extLst>
            </p:cNvPr>
            <p:cNvSpPr/>
            <p:nvPr/>
          </p:nvSpPr>
          <p:spPr>
            <a:xfrm>
              <a:off x="9359703" y="4711330"/>
              <a:ext cx="212959" cy="212959"/>
            </a:xfrm>
            <a:custGeom>
              <a:avLst/>
              <a:gdLst>
                <a:gd fmla="*/ 212960 w 212959" name="connsiteX0"/>
                <a:gd fmla="*/ 106480 h 212959" name="connsiteY0"/>
                <a:gd fmla="*/ 106480 w 212959" name="connsiteX1"/>
                <a:gd fmla="*/ 212960 h 212959" name="connsiteY1"/>
                <a:gd fmla="*/ 0 w 212959" name="connsiteX2"/>
                <a:gd fmla="*/ 106480 h 212959" name="connsiteY2"/>
                <a:gd fmla="*/ 106480 w 212959" name="connsiteX3"/>
                <a:gd fmla="*/ 0 h 212959" name="connsiteY3"/>
                <a:gd fmla="*/ 212960 w 212959" name="connsiteX4"/>
                <a:gd fmla="*/ 106480 h 21295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2959" w="212959">
                  <a:moveTo>
                    <a:pt x="212960" y="106480"/>
                  </a:moveTo>
                  <a:cubicBezTo>
                    <a:pt x="212960" y="165287"/>
                    <a:pt x="165287" y="212960"/>
                    <a:pt x="106480" y="212960"/>
                  </a:cubicBezTo>
                  <a:cubicBezTo>
                    <a:pt x="47673" y="212960"/>
                    <a:pt x="0" y="165287"/>
                    <a:pt x="0" y="106480"/>
                  </a:cubicBezTo>
                  <a:cubicBezTo>
                    <a:pt x="0" y="47673"/>
                    <a:pt x="47673" y="0"/>
                    <a:pt x="106480" y="0"/>
                  </a:cubicBezTo>
                  <a:cubicBezTo>
                    <a:pt x="165287" y="0"/>
                    <a:pt x="212960" y="47673"/>
                    <a:pt x="212960" y="106480"/>
                  </a:cubicBezTo>
                  <a:close/>
                </a:path>
              </a:pathLst>
            </a:custGeom>
            <a:solidFill>
              <a:srgbClr val="093371"/>
            </a:solidFill>
            <a:ln cap="flat" w="1226">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6FAB08D9-A426-42CD-A253-18C352FCBD39}"/>
                </a:ext>
              </a:extLst>
            </p:cNvPr>
            <p:cNvSpPr/>
            <p:nvPr/>
          </p:nvSpPr>
          <p:spPr>
            <a:xfrm>
              <a:off x="9055721"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1544B71-B21C-40B0-B7C4-B9369EBAA576}"/>
                </a:ext>
              </a:extLst>
            </p:cNvPr>
            <p:cNvSpPr/>
            <p:nvPr/>
          </p:nvSpPr>
          <p:spPr>
            <a:xfrm>
              <a:off x="9692234" y="4720715"/>
              <a:ext cx="207871" cy="194006"/>
            </a:xfrm>
            <a:custGeom>
              <a:avLst/>
              <a:gdLst>
                <a:gd fmla="*/ 13038 w 207871" name="connsiteX0"/>
                <a:gd fmla="*/ 194007 h 194006" name="connsiteY0"/>
                <a:gd fmla="*/ 194839 w 207871" name="connsiteX1"/>
                <a:gd fmla="*/ 194007 h 194006" name="connsiteY1"/>
                <a:gd fmla="*/ 206247 w 207871" name="connsiteX2"/>
                <a:gd fmla="*/ 174747 h 194006" name="connsiteY2"/>
                <a:gd fmla="*/ 115347 w 207871" name="connsiteX3"/>
                <a:gd fmla="*/ 6808 h 194006" name="connsiteY3"/>
                <a:gd fmla="*/ 92407 w 207871" name="connsiteX4"/>
                <a:gd fmla="*/ 6808 h 194006" name="connsiteY4"/>
                <a:gd fmla="*/ 1507 w 207871" name="connsiteX5"/>
                <a:gd fmla="*/ 174747 h 194006" name="connsiteY5"/>
                <a:gd fmla="*/ 13038 w 207871" name="connsiteX6"/>
                <a:gd fmla="*/ 194007 h 19400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4006" w="207871">
                  <a:moveTo>
                    <a:pt x="13038" y="194007"/>
                  </a:moveTo>
                  <a:lnTo>
                    <a:pt x="194839" y="194007"/>
                  </a:lnTo>
                  <a:cubicBezTo>
                    <a:pt x="204653" y="194007"/>
                    <a:pt x="211032" y="183457"/>
                    <a:pt x="206247" y="174747"/>
                  </a:cubicBezTo>
                  <a:lnTo>
                    <a:pt x="115347" y="6808"/>
                  </a:lnTo>
                  <a:cubicBezTo>
                    <a:pt x="110440" y="-2269"/>
                    <a:pt x="97314" y="-2269"/>
                    <a:pt x="92407" y="6808"/>
                  </a:cubicBezTo>
                  <a:lnTo>
                    <a:pt x="1507" y="174747"/>
                  </a:lnTo>
                  <a:cubicBezTo>
                    <a:pt x="-3032" y="183457"/>
                    <a:pt x="3224" y="194007"/>
                    <a:pt x="13038" y="194007"/>
                  </a:cubicBezTo>
                  <a:close/>
                </a:path>
              </a:pathLst>
            </a:custGeom>
            <a:solidFill>
              <a:schemeClr val="bg1"/>
            </a:solidFill>
            <a:ln cap="flat" w="1226">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95E9523B-BB63-48AF-8E86-A5CFC28C377C}"/>
                </a:ext>
              </a:extLst>
            </p:cNvPr>
            <p:cNvSpPr/>
            <p:nvPr/>
          </p:nvSpPr>
          <p:spPr>
            <a:xfrm>
              <a:off x="9055107" y="4342454"/>
              <a:ext cx="180451" cy="296867"/>
            </a:xfrm>
            <a:custGeom>
              <a:avLst/>
              <a:gdLst>
                <a:gd fmla="*/ 164013 w 180451" name="connsiteX0"/>
                <a:gd fmla="*/ 296868 h 296867" name="connsiteY0"/>
                <a:gd fmla="*/ 16438 w 180451" name="connsiteX1"/>
                <a:gd fmla="*/ 296868 h 296867" name="connsiteY1"/>
                <a:gd fmla="*/ 0 w 180451" name="connsiteX2"/>
                <a:gd fmla="*/ 280430 h 296867" name="connsiteY2"/>
                <a:gd fmla="*/ 0 w 180451" name="connsiteX3"/>
                <a:gd fmla="*/ 16438 h 296867" name="connsiteY3"/>
                <a:gd fmla="*/ 16438 w 180451" name="connsiteX4"/>
                <a:gd fmla="*/ 0 h 296867" name="connsiteY4"/>
                <a:gd fmla="*/ 164013 w 180451" name="connsiteX5"/>
                <a:gd fmla="*/ 0 h 296867" name="connsiteY5"/>
                <a:gd fmla="*/ 180451 w 180451" name="connsiteX6"/>
                <a:gd fmla="*/ 16438 h 296867" name="connsiteY6"/>
                <a:gd fmla="*/ 180451 w 180451" name="connsiteX7"/>
                <a:gd fmla="*/ 280552 h 296867" name="connsiteY7"/>
                <a:gd fmla="*/ 164013 w 180451" name="connsiteX8"/>
                <a:gd fmla="*/ 296868 h 2968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96867" w="180451">
                  <a:moveTo>
                    <a:pt x="164013" y="296868"/>
                  </a:moveTo>
                  <a:lnTo>
                    <a:pt x="16438" y="296868"/>
                  </a:lnTo>
                  <a:cubicBezTo>
                    <a:pt x="7360" y="296868"/>
                    <a:pt x="0" y="289507"/>
                    <a:pt x="0" y="280430"/>
                  </a:cubicBezTo>
                  <a:lnTo>
                    <a:pt x="0" y="16438"/>
                  </a:lnTo>
                  <a:cubicBezTo>
                    <a:pt x="0" y="7360"/>
                    <a:pt x="7360" y="0"/>
                    <a:pt x="16438" y="0"/>
                  </a:cubicBezTo>
                  <a:lnTo>
                    <a:pt x="164013" y="0"/>
                  </a:lnTo>
                  <a:cubicBezTo>
                    <a:pt x="173091" y="0"/>
                    <a:pt x="180451" y="7360"/>
                    <a:pt x="180451" y="16438"/>
                  </a:cubicBezTo>
                  <a:lnTo>
                    <a:pt x="180451" y="280552"/>
                  </a:lnTo>
                  <a:cubicBezTo>
                    <a:pt x="180329" y="289507"/>
                    <a:pt x="172968" y="296868"/>
                    <a:pt x="164013" y="296868"/>
                  </a:cubicBezTo>
                  <a:close/>
                </a:path>
              </a:pathLst>
            </a:custGeom>
            <a:solidFill>
              <a:srgbClr val="093371"/>
            </a:solidFill>
            <a:ln cap="flat" w="1226">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423F640D-C12F-4E1E-BF11-BE07F6E70603}"/>
                </a:ext>
              </a:extLst>
            </p:cNvPr>
            <p:cNvSpPr/>
            <p:nvPr/>
          </p:nvSpPr>
          <p:spPr>
            <a:xfrm>
              <a:off x="9055107" y="4560688"/>
              <a:ext cx="180451" cy="78633"/>
            </a:xfrm>
            <a:custGeom>
              <a:avLst/>
              <a:gdLst>
                <a:gd fmla="*/ 164013 w 180451" name="connsiteX0"/>
                <a:gd fmla="*/ 78633 h 78633" name="connsiteY0"/>
                <a:gd fmla="*/ 16438 w 180451" name="connsiteX1"/>
                <a:gd fmla="*/ 78633 h 78633" name="connsiteY1"/>
                <a:gd fmla="*/ 0 w 180451" name="connsiteX2"/>
                <a:gd fmla="*/ 62195 h 78633" name="connsiteY2"/>
                <a:gd fmla="*/ 0 w 180451" name="connsiteX3"/>
                <a:gd fmla="*/ 16438 h 78633" name="connsiteY3"/>
                <a:gd fmla="*/ 16438 w 180451" name="connsiteX4"/>
                <a:gd fmla="*/ 0 h 78633" name="connsiteY4"/>
                <a:gd fmla="*/ 164013 w 180451" name="connsiteX5"/>
                <a:gd fmla="*/ 0 h 78633" name="connsiteY5"/>
                <a:gd fmla="*/ 180451 w 180451" name="connsiteX6"/>
                <a:gd fmla="*/ 16438 h 78633" name="connsiteY6"/>
                <a:gd fmla="*/ 180451 w 180451" name="connsiteX7"/>
                <a:gd fmla="*/ 62195 h 78633" name="connsiteY7"/>
                <a:gd fmla="*/ 164013 w 180451" name="connsiteX8"/>
                <a:gd fmla="*/ 78633 h 786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633" w="180451">
                  <a:moveTo>
                    <a:pt x="164013" y="78633"/>
                  </a:moveTo>
                  <a:lnTo>
                    <a:pt x="16438" y="78633"/>
                  </a:lnTo>
                  <a:cubicBezTo>
                    <a:pt x="7360" y="78633"/>
                    <a:pt x="0" y="71273"/>
                    <a:pt x="0" y="62195"/>
                  </a:cubicBezTo>
                  <a:lnTo>
                    <a:pt x="0" y="16438"/>
                  </a:lnTo>
                  <a:cubicBezTo>
                    <a:pt x="0" y="7360"/>
                    <a:pt x="7360" y="0"/>
                    <a:pt x="16438" y="0"/>
                  </a:cubicBezTo>
                  <a:lnTo>
                    <a:pt x="164013" y="0"/>
                  </a:lnTo>
                  <a:cubicBezTo>
                    <a:pt x="173091" y="0"/>
                    <a:pt x="180451" y="7360"/>
                    <a:pt x="180451" y="16438"/>
                  </a:cubicBezTo>
                  <a:lnTo>
                    <a:pt x="180451" y="62195"/>
                  </a:lnTo>
                  <a:cubicBezTo>
                    <a:pt x="180329" y="71273"/>
                    <a:pt x="172968" y="78633"/>
                    <a:pt x="164013" y="78633"/>
                  </a:cubicBezTo>
                  <a:close/>
                </a:path>
              </a:pathLst>
            </a:custGeom>
            <a:solidFill>
              <a:schemeClr val="bg1"/>
            </a:solidFill>
            <a:ln cap="flat" w="1226">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FBDFF41-71DB-49AF-9977-1862AA51F840}"/>
                </a:ext>
              </a:extLst>
            </p:cNvPr>
            <p:cNvSpPr/>
            <p:nvPr/>
          </p:nvSpPr>
          <p:spPr>
            <a:xfrm>
              <a:off x="10021154" y="4727646"/>
              <a:ext cx="180206" cy="180206"/>
            </a:xfrm>
            <a:custGeom>
              <a:avLst/>
              <a:gdLst>
                <a:gd fmla="*/ 164381 w 180206" name="connsiteX0"/>
                <a:gd fmla="*/ 180206 h 180206" name="connsiteY0"/>
                <a:gd fmla="*/ 15825 w 180206" name="connsiteX1"/>
                <a:gd fmla="*/ 180206 h 180206" name="connsiteY1"/>
                <a:gd fmla="*/ 0 w 180206" name="connsiteX2"/>
                <a:gd fmla="*/ 164381 h 180206" name="connsiteY2"/>
                <a:gd fmla="*/ 0 w 180206" name="connsiteX3"/>
                <a:gd fmla="*/ 15825 h 180206" name="connsiteY3"/>
                <a:gd fmla="*/ 15825 w 180206" name="connsiteX4"/>
                <a:gd fmla="*/ 0 h 180206" name="connsiteY4"/>
                <a:gd fmla="*/ 164381 w 180206" name="connsiteX5"/>
                <a:gd fmla="*/ 0 h 180206" name="connsiteY5"/>
                <a:gd fmla="*/ 180206 w 180206" name="connsiteX6"/>
                <a:gd fmla="*/ 15825 h 180206" name="connsiteY6"/>
                <a:gd fmla="*/ 180206 w 180206" name="connsiteX7"/>
                <a:gd fmla="*/ 164381 h 180206" name="connsiteY7"/>
                <a:gd fmla="*/ 164381 w 180206" name="connsiteX8"/>
                <a:gd fmla="*/ 180206 h 1802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80206" w="180206">
                  <a:moveTo>
                    <a:pt x="164381" y="180206"/>
                  </a:moveTo>
                  <a:lnTo>
                    <a:pt x="15825" y="180206"/>
                  </a:lnTo>
                  <a:cubicBezTo>
                    <a:pt x="7115" y="180206"/>
                    <a:pt x="0" y="173091"/>
                    <a:pt x="0" y="164381"/>
                  </a:cubicBezTo>
                  <a:lnTo>
                    <a:pt x="0" y="15825"/>
                  </a:lnTo>
                  <a:cubicBezTo>
                    <a:pt x="0" y="7115"/>
                    <a:pt x="7115" y="0"/>
                    <a:pt x="15825" y="0"/>
                  </a:cubicBezTo>
                  <a:lnTo>
                    <a:pt x="164381" y="0"/>
                  </a:lnTo>
                  <a:cubicBezTo>
                    <a:pt x="173091" y="0"/>
                    <a:pt x="180206" y="7115"/>
                    <a:pt x="180206" y="15825"/>
                  </a:cubicBezTo>
                  <a:lnTo>
                    <a:pt x="180206" y="164381"/>
                  </a:lnTo>
                  <a:cubicBezTo>
                    <a:pt x="180206" y="173091"/>
                    <a:pt x="173091" y="180206"/>
                    <a:pt x="164381" y="180206"/>
                  </a:cubicBezTo>
                  <a:close/>
                </a:path>
              </a:pathLst>
            </a:custGeom>
            <a:solidFill>
              <a:srgbClr val="FF8F02"/>
            </a:solidFill>
            <a:ln cap="flat" w="1226">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C59CE2F5-0BE4-43A1-A06F-163BE4572255}"/>
                </a:ext>
              </a:extLst>
            </p:cNvPr>
            <p:cNvSpPr/>
            <p:nvPr/>
          </p:nvSpPr>
          <p:spPr>
            <a:xfrm>
              <a:off x="10020540" y="4083615"/>
              <a:ext cx="180451" cy="555706"/>
            </a:xfrm>
            <a:custGeom>
              <a:avLst/>
              <a:gdLst>
                <a:gd fmla="*/ 164013 w 180451" name="connsiteX0"/>
                <a:gd fmla="*/ 555707 h 555706" name="connsiteY0"/>
                <a:gd fmla="*/ 16438 w 180451" name="connsiteX1"/>
                <a:gd fmla="*/ 555707 h 555706" name="connsiteY1"/>
                <a:gd fmla="*/ 0 w 180451" name="connsiteX2"/>
                <a:gd fmla="*/ 539269 h 555706" name="connsiteY2"/>
                <a:gd fmla="*/ 0 w 180451" name="connsiteX3"/>
                <a:gd fmla="*/ 16438 h 555706" name="connsiteY3"/>
                <a:gd fmla="*/ 16438 w 180451" name="connsiteX4"/>
                <a:gd fmla="*/ 0 h 555706" name="connsiteY4"/>
                <a:gd fmla="*/ 164013 w 180451" name="connsiteX5"/>
                <a:gd fmla="*/ 0 h 555706" name="connsiteY5"/>
                <a:gd fmla="*/ 180451 w 180451" name="connsiteX6"/>
                <a:gd fmla="*/ 16438 h 555706" name="connsiteY6"/>
                <a:gd fmla="*/ 180451 w 180451" name="connsiteX7"/>
                <a:gd fmla="*/ 539391 h 555706" name="connsiteY7"/>
                <a:gd fmla="*/ 164013 w 180451" name="connsiteX8"/>
                <a:gd fmla="*/ 555707 h 5557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55706" w="180451">
                  <a:moveTo>
                    <a:pt x="164013" y="555707"/>
                  </a:moveTo>
                  <a:lnTo>
                    <a:pt x="16438" y="555707"/>
                  </a:lnTo>
                  <a:cubicBezTo>
                    <a:pt x="7360" y="555707"/>
                    <a:pt x="0" y="548347"/>
                    <a:pt x="0" y="539269"/>
                  </a:cubicBezTo>
                  <a:lnTo>
                    <a:pt x="0" y="16438"/>
                  </a:lnTo>
                  <a:cubicBezTo>
                    <a:pt x="0" y="7360"/>
                    <a:pt x="7360" y="0"/>
                    <a:pt x="16438" y="0"/>
                  </a:cubicBezTo>
                  <a:lnTo>
                    <a:pt x="164013" y="0"/>
                  </a:lnTo>
                  <a:cubicBezTo>
                    <a:pt x="173091" y="0"/>
                    <a:pt x="180451" y="7360"/>
                    <a:pt x="180451" y="16438"/>
                  </a:cubicBezTo>
                  <a:lnTo>
                    <a:pt x="180451" y="539391"/>
                  </a:lnTo>
                  <a:cubicBezTo>
                    <a:pt x="180329" y="548347"/>
                    <a:pt x="172968" y="555707"/>
                    <a:pt x="164013" y="555707"/>
                  </a:cubicBezTo>
                  <a:close/>
                </a:path>
              </a:pathLst>
            </a:custGeom>
            <a:solidFill>
              <a:srgbClr val="093371"/>
            </a:solidFill>
            <a:ln cap="flat" w="1226">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FBCD606D-0625-4F14-ABEB-CA688884C6C1}"/>
                </a:ext>
              </a:extLst>
            </p:cNvPr>
            <p:cNvSpPr/>
            <p:nvPr/>
          </p:nvSpPr>
          <p:spPr>
            <a:xfrm>
              <a:off x="9382643" y="4427098"/>
              <a:ext cx="180451" cy="212223"/>
            </a:xfrm>
            <a:custGeom>
              <a:avLst/>
              <a:gdLst>
                <a:gd fmla="*/ 164013 w 180451" name="connsiteX0"/>
                <a:gd fmla="*/ 212224 h 212223" name="connsiteY0"/>
                <a:gd fmla="*/ 16438 w 180451" name="connsiteX1"/>
                <a:gd fmla="*/ 212224 h 212223" name="connsiteY1"/>
                <a:gd fmla="*/ 0 w 180451" name="connsiteX2"/>
                <a:gd fmla="*/ 195785 h 212223" name="connsiteY2"/>
                <a:gd fmla="*/ 0 w 180451" name="connsiteX3"/>
                <a:gd fmla="*/ 16438 h 212223" name="connsiteY3"/>
                <a:gd fmla="*/ 16438 w 180451" name="connsiteX4"/>
                <a:gd fmla="*/ 0 h 212223" name="connsiteY4"/>
                <a:gd fmla="*/ 164013 w 180451" name="connsiteX5"/>
                <a:gd fmla="*/ 0 h 212223" name="connsiteY5"/>
                <a:gd fmla="*/ 180451 w 180451" name="connsiteX6"/>
                <a:gd fmla="*/ 16438 h 212223" name="connsiteY6"/>
                <a:gd fmla="*/ 180451 w 180451" name="connsiteX7"/>
                <a:gd fmla="*/ 195908 h 212223" name="connsiteY7"/>
                <a:gd fmla="*/ 164013 w 180451" name="connsiteX8"/>
                <a:gd fmla="*/ 212224 h 21222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2223" w="180451">
                  <a:moveTo>
                    <a:pt x="164013" y="212224"/>
                  </a:moveTo>
                  <a:lnTo>
                    <a:pt x="16438" y="212224"/>
                  </a:lnTo>
                  <a:cubicBezTo>
                    <a:pt x="7360" y="212224"/>
                    <a:pt x="0" y="204863"/>
                    <a:pt x="0" y="195785"/>
                  </a:cubicBezTo>
                  <a:lnTo>
                    <a:pt x="0" y="16438"/>
                  </a:lnTo>
                  <a:cubicBezTo>
                    <a:pt x="0" y="7360"/>
                    <a:pt x="7360" y="0"/>
                    <a:pt x="16438" y="0"/>
                  </a:cubicBezTo>
                  <a:lnTo>
                    <a:pt x="164013" y="0"/>
                  </a:lnTo>
                  <a:cubicBezTo>
                    <a:pt x="173091" y="0"/>
                    <a:pt x="180451" y="7360"/>
                    <a:pt x="180451" y="16438"/>
                  </a:cubicBezTo>
                  <a:lnTo>
                    <a:pt x="180451" y="195908"/>
                  </a:lnTo>
                  <a:cubicBezTo>
                    <a:pt x="180329" y="204863"/>
                    <a:pt x="172968" y="212224"/>
                    <a:pt x="164013" y="212224"/>
                  </a:cubicBezTo>
                  <a:close/>
                </a:path>
              </a:pathLst>
            </a:custGeom>
            <a:solidFill>
              <a:srgbClr val="093371"/>
            </a:solidFill>
            <a:ln cap="flat" w="1226">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7F6A71B1-676E-4E26-9245-54B5B20767ED}"/>
                </a:ext>
              </a:extLst>
            </p:cNvPr>
            <p:cNvSpPr/>
            <p:nvPr/>
          </p:nvSpPr>
          <p:spPr>
            <a:xfrm>
              <a:off x="9382643" y="4482300"/>
              <a:ext cx="180451" cy="157020"/>
            </a:xfrm>
            <a:custGeom>
              <a:avLst/>
              <a:gdLst>
                <a:gd fmla="*/ 164013 w 180451" name="connsiteX0"/>
                <a:gd fmla="*/ 157021 h 157020" name="connsiteY0"/>
                <a:gd fmla="*/ 16438 w 180451" name="connsiteX1"/>
                <a:gd fmla="*/ 157021 h 157020" name="connsiteY1"/>
                <a:gd fmla="*/ 0 w 180451" name="connsiteX2"/>
                <a:gd fmla="*/ 140583 h 157020" name="connsiteY2"/>
                <a:gd fmla="*/ 0 w 180451" name="connsiteX3"/>
                <a:gd fmla="*/ 16438 h 157020" name="connsiteY3"/>
                <a:gd fmla="*/ 16438 w 180451" name="connsiteX4"/>
                <a:gd fmla="*/ 0 h 157020" name="connsiteY4"/>
                <a:gd fmla="*/ 164013 w 180451" name="connsiteX5"/>
                <a:gd fmla="*/ 0 h 157020" name="connsiteY5"/>
                <a:gd fmla="*/ 180451 w 180451" name="connsiteX6"/>
                <a:gd fmla="*/ 16438 h 157020" name="connsiteY6"/>
                <a:gd fmla="*/ 180451 w 180451" name="connsiteX7"/>
                <a:gd fmla="*/ 140705 h 157020" name="connsiteY7"/>
                <a:gd fmla="*/ 164013 w 180451" name="connsiteX8"/>
                <a:gd fmla="*/ 157021 h 1570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7020" w="180451">
                  <a:moveTo>
                    <a:pt x="164013" y="157021"/>
                  </a:moveTo>
                  <a:lnTo>
                    <a:pt x="16438" y="157021"/>
                  </a:lnTo>
                  <a:cubicBezTo>
                    <a:pt x="7360" y="157021"/>
                    <a:pt x="0" y="149661"/>
                    <a:pt x="0" y="140583"/>
                  </a:cubicBezTo>
                  <a:lnTo>
                    <a:pt x="0" y="16438"/>
                  </a:lnTo>
                  <a:cubicBezTo>
                    <a:pt x="0" y="7360"/>
                    <a:pt x="7360" y="0"/>
                    <a:pt x="16438" y="0"/>
                  </a:cubicBezTo>
                  <a:lnTo>
                    <a:pt x="164013" y="0"/>
                  </a:lnTo>
                  <a:cubicBezTo>
                    <a:pt x="173091" y="0"/>
                    <a:pt x="180451" y="7360"/>
                    <a:pt x="180451" y="16438"/>
                  </a:cubicBezTo>
                  <a:lnTo>
                    <a:pt x="180451" y="140705"/>
                  </a:lnTo>
                  <a:cubicBezTo>
                    <a:pt x="180329" y="149661"/>
                    <a:pt x="172968" y="157021"/>
                    <a:pt x="164013" y="157021"/>
                  </a:cubicBezTo>
                  <a:close/>
                </a:path>
              </a:pathLst>
            </a:custGeom>
            <a:solidFill>
              <a:schemeClr val="bg1"/>
            </a:solidFill>
            <a:ln cap="flat" w="1226">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2B292C0A-7582-4B92-A138-35E4F8CAF4E0}"/>
                </a:ext>
              </a:extLst>
            </p:cNvPr>
            <p:cNvSpPr/>
            <p:nvPr/>
          </p:nvSpPr>
          <p:spPr>
            <a:xfrm>
              <a:off x="9701592" y="4221008"/>
              <a:ext cx="180451" cy="418313"/>
            </a:xfrm>
            <a:custGeom>
              <a:avLst/>
              <a:gdLst>
                <a:gd fmla="*/ 164013 w 180451" name="connsiteX0"/>
                <a:gd fmla="*/ 418314 h 418313" name="connsiteY0"/>
                <a:gd fmla="*/ 16438 w 180451" name="connsiteX1"/>
                <a:gd fmla="*/ 418314 h 418313" name="connsiteY1"/>
                <a:gd fmla="*/ 0 w 180451" name="connsiteX2"/>
                <a:gd fmla="*/ 401875 h 418313" name="connsiteY2"/>
                <a:gd fmla="*/ 0 w 180451" name="connsiteX3"/>
                <a:gd fmla="*/ 16438 h 418313" name="connsiteY3"/>
                <a:gd fmla="*/ 16438 w 180451" name="connsiteX4"/>
                <a:gd fmla="*/ 0 h 418313" name="connsiteY4"/>
                <a:gd fmla="*/ 164013 w 180451" name="connsiteX5"/>
                <a:gd fmla="*/ 0 h 418313" name="connsiteY5"/>
                <a:gd fmla="*/ 180451 w 180451" name="connsiteX6"/>
                <a:gd fmla="*/ 16438 h 418313" name="connsiteY6"/>
                <a:gd fmla="*/ 180451 w 180451" name="connsiteX7"/>
                <a:gd fmla="*/ 401998 h 418313" name="connsiteY7"/>
                <a:gd fmla="*/ 164013 w 180451" name="connsiteX8"/>
                <a:gd fmla="*/ 418314 h 41831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8313" w="180451">
                  <a:moveTo>
                    <a:pt x="164013" y="418314"/>
                  </a:moveTo>
                  <a:lnTo>
                    <a:pt x="16438" y="418314"/>
                  </a:lnTo>
                  <a:cubicBezTo>
                    <a:pt x="7360" y="418314"/>
                    <a:pt x="0" y="410953"/>
                    <a:pt x="0" y="401875"/>
                  </a:cubicBezTo>
                  <a:lnTo>
                    <a:pt x="0" y="16438"/>
                  </a:lnTo>
                  <a:cubicBezTo>
                    <a:pt x="0" y="7360"/>
                    <a:pt x="7360" y="0"/>
                    <a:pt x="16438" y="0"/>
                  </a:cubicBezTo>
                  <a:lnTo>
                    <a:pt x="164013" y="0"/>
                  </a:lnTo>
                  <a:cubicBezTo>
                    <a:pt x="173091" y="0"/>
                    <a:pt x="180451" y="7360"/>
                    <a:pt x="180451" y="16438"/>
                  </a:cubicBezTo>
                  <a:lnTo>
                    <a:pt x="180451" y="401998"/>
                  </a:lnTo>
                  <a:cubicBezTo>
                    <a:pt x="180329" y="410953"/>
                    <a:pt x="172968" y="418314"/>
                    <a:pt x="164013" y="418314"/>
                  </a:cubicBezTo>
                  <a:close/>
                </a:path>
              </a:pathLst>
            </a:custGeom>
            <a:solidFill>
              <a:srgbClr val="093371"/>
            </a:solidFill>
            <a:ln cap="flat" w="1226">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42D70F1D-B36D-4B1C-92B6-C9EADCDB1E5D}"/>
                </a:ext>
              </a:extLst>
            </p:cNvPr>
            <p:cNvSpPr/>
            <p:nvPr/>
          </p:nvSpPr>
          <p:spPr>
            <a:xfrm>
              <a:off x="9701592" y="4336320"/>
              <a:ext cx="180451" cy="303001"/>
            </a:xfrm>
            <a:custGeom>
              <a:avLst/>
              <a:gdLst>
                <a:gd fmla="*/ 164013 w 180451" name="connsiteX0"/>
                <a:gd fmla="*/ 303001 h 303001" name="connsiteY0"/>
                <a:gd fmla="*/ 16438 w 180451" name="connsiteX1"/>
                <a:gd fmla="*/ 303001 h 303001" name="connsiteY1"/>
                <a:gd fmla="*/ 0 w 180451" name="connsiteX2"/>
                <a:gd fmla="*/ 286563 h 303001" name="connsiteY2"/>
                <a:gd fmla="*/ 0 w 180451" name="connsiteX3"/>
                <a:gd fmla="*/ 16438 h 303001" name="connsiteY3"/>
                <a:gd fmla="*/ 16438 w 180451" name="connsiteX4"/>
                <a:gd fmla="*/ 0 h 303001" name="connsiteY4"/>
                <a:gd fmla="*/ 164013 w 180451" name="connsiteX5"/>
                <a:gd fmla="*/ 0 h 303001" name="connsiteY5"/>
                <a:gd fmla="*/ 180451 w 180451" name="connsiteX6"/>
                <a:gd fmla="*/ 16438 h 303001" name="connsiteY6"/>
                <a:gd fmla="*/ 180451 w 180451" name="connsiteX7"/>
                <a:gd fmla="*/ 286686 h 303001" name="connsiteY7"/>
                <a:gd fmla="*/ 164013 w 180451" name="connsiteX8"/>
                <a:gd fmla="*/ 303001 h 30300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03001" w="180451">
                  <a:moveTo>
                    <a:pt x="164013" y="303001"/>
                  </a:moveTo>
                  <a:lnTo>
                    <a:pt x="16438" y="303001"/>
                  </a:lnTo>
                  <a:cubicBezTo>
                    <a:pt x="7360" y="303001"/>
                    <a:pt x="0" y="295641"/>
                    <a:pt x="0" y="286563"/>
                  </a:cubicBezTo>
                  <a:lnTo>
                    <a:pt x="0" y="16438"/>
                  </a:lnTo>
                  <a:cubicBezTo>
                    <a:pt x="0" y="7360"/>
                    <a:pt x="7360" y="0"/>
                    <a:pt x="16438" y="0"/>
                  </a:cubicBezTo>
                  <a:lnTo>
                    <a:pt x="164013" y="0"/>
                  </a:lnTo>
                  <a:cubicBezTo>
                    <a:pt x="173091" y="0"/>
                    <a:pt x="180451" y="7360"/>
                    <a:pt x="180451" y="16438"/>
                  </a:cubicBezTo>
                  <a:lnTo>
                    <a:pt x="180451" y="286686"/>
                  </a:lnTo>
                  <a:cubicBezTo>
                    <a:pt x="180329" y="295641"/>
                    <a:pt x="172968" y="303001"/>
                    <a:pt x="164013" y="303001"/>
                  </a:cubicBezTo>
                  <a:close/>
                </a:path>
              </a:pathLst>
            </a:custGeom>
            <a:solidFill>
              <a:schemeClr val="bg1"/>
            </a:solidFill>
            <a:ln cap="flat" w="1226">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86830307-7E76-4DBD-81A8-E8E1D0828C20}"/>
                </a:ext>
              </a:extLst>
            </p:cNvPr>
            <p:cNvSpPr/>
            <p:nvPr/>
          </p:nvSpPr>
          <p:spPr>
            <a:xfrm>
              <a:off x="10020540" y="4168259"/>
              <a:ext cx="180451" cy="471062"/>
            </a:xfrm>
            <a:custGeom>
              <a:avLst/>
              <a:gdLst>
                <a:gd fmla="*/ 164013 w 180451" name="connsiteX0"/>
                <a:gd fmla="*/ 471063 h 471062" name="connsiteY0"/>
                <a:gd fmla="*/ 16438 w 180451" name="connsiteX1"/>
                <a:gd fmla="*/ 471063 h 471062" name="connsiteY1"/>
                <a:gd fmla="*/ 0 w 180451" name="connsiteX2"/>
                <a:gd fmla="*/ 454625 h 471062" name="connsiteY2"/>
                <a:gd fmla="*/ 0 w 180451" name="connsiteX3"/>
                <a:gd fmla="*/ 16438 h 471062" name="connsiteY3"/>
                <a:gd fmla="*/ 16438 w 180451" name="connsiteX4"/>
                <a:gd fmla="*/ 0 h 471062" name="connsiteY4"/>
                <a:gd fmla="*/ 164013 w 180451" name="connsiteX5"/>
                <a:gd fmla="*/ 0 h 471062" name="connsiteY5"/>
                <a:gd fmla="*/ 180451 w 180451" name="connsiteX6"/>
                <a:gd fmla="*/ 16438 h 471062" name="connsiteY6"/>
                <a:gd fmla="*/ 180451 w 180451" name="connsiteX7"/>
                <a:gd fmla="*/ 454747 h 471062" name="connsiteY7"/>
                <a:gd fmla="*/ 164013 w 180451" name="connsiteX8"/>
                <a:gd fmla="*/ 471063 h 47106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71062" w="180451">
                  <a:moveTo>
                    <a:pt x="164013" y="471063"/>
                  </a:moveTo>
                  <a:lnTo>
                    <a:pt x="16438" y="471063"/>
                  </a:lnTo>
                  <a:cubicBezTo>
                    <a:pt x="7360" y="471063"/>
                    <a:pt x="0" y="463702"/>
                    <a:pt x="0" y="454625"/>
                  </a:cubicBezTo>
                  <a:lnTo>
                    <a:pt x="0" y="16438"/>
                  </a:lnTo>
                  <a:cubicBezTo>
                    <a:pt x="0" y="7360"/>
                    <a:pt x="7360" y="0"/>
                    <a:pt x="16438" y="0"/>
                  </a:cubicBezTo>
                  <a:lnTo>
                    <a:pt x="164013" y="0"/>
                  </a:lnTo>
                  <a:cubicBezTo>
                    <a:pt x="173091" y="0"/>
                    <a:pt x="180451" y="7360"/>
                    <a:pt x="180451" y="16438"/>
                  </a:cubicBezTo>
                  <a:lnTo>
                    <a:pt x="180451" y="454747"/>
                  </a:lnTo>
                  <a:cubicBezTo>
                    <a:pt x="180329" y="463702"/>
                    <a:pt x="172968" y="471063"/>
                    <a:pt x="164013" y="471063"/>
                  </a:cubicBezTo>
                  <a:close/>
                </a:path>
              </a:pathLst>
            </a:custGeom>
            <a:solidFill>
              <a:schemeClr val="bg1"/>
            </a:solidFill>
            <a:ln cap="flat" w="1226">
              <a:noFill/>
              <a:prstDash val="solid"/>
              <a:miter/>
            </a:ln>
          </p:spPr>
          <p:txBody>
            <a:bodyPr anchor="ctr" rtlCol="0"/>
            <a:lstStyle/>
            <a:p>
              <a:endParaRPr lang="es-ES"/>
            </a:p>
          </p:txBody>
        </p:sp>
      </p:grpSp>
      <p:pic>
        <p:nvPicPr>
          <p:cNvPr id="23" name="Graphic 22">
            <a:extLst>
              <a:ext uri="{FF2B5EF4-FFF2-40B4-BE49-F238E27FC236}">
                <a16:creationId xmlns:a16="http://schemas.microsoft.com/office/drawing/2014/main" id="{8152DA8B-4384-4AA8-B45E-88A7D40776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853862" y="1559545"/>
            <a:ext cx="2265944" cy="2265944"/>
          </a:xfrm>
          <a:prstGeom prst="rect">
            <a:avLst/>
          </a:prstGeom>
        </p:spPr>
      </p:pic>
      <p:grpSp>
        <p:nvGrpSpPr>
          <p:cNvPr id="67" name="Group 66">
            <a:extLst>
              <a:ext uri="{FF2B5EF4-FFF2-40B4-BE49-F238E27FC236}">
                <a16:creationId xmlns:a16="http://schemas.microsoft.com/office/drawing/2014/main" id="{93E83E59-54F5-4089-B28E-2F575B210F22}"/>
              </a:ext>
            </a:extLst>
          </p:cNvPr>
          <p:cNvGrpSpPr/>
          <p:nvPr/>
        </p:nvGrpSpPr>
        <p:grpSpPr>
          <a:xfrm>
            <a:off x="6722301" y="1893643"/>
            <a:ext cx="936295" cy="917254"/>
            <a:chOff x="9159868" y="3465064"/>
            <a:chExt cx="936295" cy="917254"/>
          </a:xfrm>
        </p:grpSpPr>
        <p:sp>
          <p:nvSpPr>
            <p:cNvPr id="62" name="Freeform: Shape 61">
              <a:extLst>
                <a:ext uri="{FF2B5EF4-FFF2-40B4-BE49-F238E27FC236}">
                  <a16:creationId xmlns:a16="http://schemas.microsoft.com/office/drawing/2014/main" id="{0CEC2F40-C02F-486E-B2F6-52A8F2AFAC4D}"/>
                </a:ext>
              </a:extLst>
            </p:cNvPr>
            <p:cNvSpPr/>
            <p:nvPr/>
          </p:nvSpPr>
          <p:spPr>
            <a:xfrm>
              <a:off x="9769579" y="3609131"/>
              <a:ext cx="166452" cy="165527"/>
            </a:xfrm>
            <a:custGeom>
              <a:avLst/>
              <a:gdLst>
                <a:gd fmla="*/ 112127 w 166452" name="connsiteX0"/>
                <a:gd fmla="*/ 2967 h 165527" name="connsiteY0"/>
                <a:gd fmla="*/ 96815 w 166452" name="connsiteX1"/>
                <a:gd fmla="*/ 2967 h 165527" name="connsiteY1"/>
                <a:gd fmla="*/ 33183 w 166452" name="connsiteX2"/>
                <a:gd fmla="*/ 66600 h 165527" name="connsiteY2"/>
                <a:gd fmla="*/ 21012 w 166452" name="connsiteX3"/>
                <a:gd fmla="*/ 54550 h 165527" name="connsiteY3"/>
                <a:gd fmla="*/ 14999 w 166452" name="connsiteX4"/>
                <a:gd fmla="*/ 54550 h 165527" name="connsiteY4"/>
                <a:gd fmla="*/ 1051 w 166452" name="connsiteX5"/>
                <a:gd fmla="*/ 68693 h 165527" name="connsiteY5"/>
                <a:gd fmla="*/ 1051 w 166452" name="connsiteX6"/>
                <a:gd fmla="*/ 74706 h 165527" name="connsiteY6"/>
                <a:gd fmla="*/ 90413 w 166452" name="connsiteX7"/>
                <a:gd fmla="*/ 164093 h 165527" name="connsiteY7"/>
                <a:gd fmla="*/ 96450 w 166452" name="connsiteX8"/>
                <a:gd fmla="*/ 164093 h 165527" name="connsiteY8"/>
                <a:gd fmla="*/ 110496 w 166452" name="connsiteX9"/>
                <a:gd fmla="*/ 150023 h 165527" name="connsiteY9"/>
                <a:gd fmla="*/ 110554 w 166452" name="connsiteX10"/>
                <a:gd fmla="*/ 144068 h 165527" name="connsiteY10"/>
                <a:gd fmla="*/ 110496 w 166452" name="connsiteX11"/>
                <a:gd fmla="*/ 144010 h 165527" name="connsiteY11"/>
                <a:gd fmla="*/ 99444 w 166452" name="connsiteX12"/>
                <a:gd fmla="*/ 132958 h 165527" name="connsiteY12"/>
                <a:gd fmla="*/ 163101 w 166452" name="connsiteX13"/>
                <a:gd fmla="*/ 69326 h 165527" name="connsiteY13"/>
                <a:gd fmla="*/ 163101 w 166452" name="connsiteX14"/>
                <a:gd fmla="*/ 53990 h 16552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65527" w="166452">
                  <a:moveTo>
                    <a:pt x="112127" y="2967"/>
                  </a:moveTo>
                  <a:cubicBezTo>
                    <a:pt x="107891" y="-1244"/>
                    <a:pt x="101051" y="-1244"/>
                    <a:pt x="96815" y="2967"/>
                  </a:cubicBezTo>
                  <a:lnTo>
                    <a:pt x="33183" y="66600"/>
                  </a:lnTo>
                  <a:lnTo>
                    <a:pt x="21012" y="54550"/>
                  </a:lnTo>
                  <a:cubicBezTo>
                    <a:pt x="19349" y="52895"/>
                    <a:pt x="16662" y="52895"/>
                    <a:pt x="14999" y="54550"/>
                  </a:cubicBezTo>
                  <a:lnTo>
                    <a:pt x="1051" y="68693"/>
                  </a:lnTo>
                  <a:cubicBezTo>
                    <a:pt x="-605" y="70356"/>
                    <a:pt x="-605" y="73043"/>
                    <a:pt x="1051" y="74706"/>
                  </a:cubicBezTo>
                  <a:lnTo>
                    <a:pt x="90413" y="164093"/>
                  </a:lnTo>
                  <a:cubicBezTo>
                    <a:pt x="92083" y="165750"/>
                    <a:pt x="94780" y="165750"/>
                    <a:pt x="96450" y="164093"/>
                  </a:cubicBezTo>
                  <a:lnTo>
                    <a:pt x="110496" y="150023"/>
                  </a:lnTo>
                  <a:cubicBezTo>
                    <a:pt x="112156" y="148394"/>
                    <a:pt x="112183" y="145729"/>
                    <a:pt x="110554" y="144068"/>
                  </a:cubicBezTo>
                  <a:cubicBezTo>
                    <a:pt x="110535" y="144049"/>
                    <a:pt x="110516" y="144029"/>
                    <a:pt x="110496" y="144010"/>
                  </a:cubicBezTo>
                  <a:lnTo>
                    <a:pt x="99444" y="132958"/>
                  </a:lnTo>
                  <a:lnTo>
                    <a:pt x="163101" y="69326"/>
                  </a:lnTo>
                  <a:cubicBezTo>
                    <a:pt x="167315" y="65083"/>
                    <a:pt x="167315" y="58233"/>
                    <a:pt x="163101" y="53990"/>
                  </a:cubicBezTo>
                  <a:close/>
                </a:path>
              </a:pathLst>
            </a:custGeom>
            <a:solidFill>
              <a:srgbClr val="FFFFFF"/>
            </a:solidFill>
            <a:ln cap="flat" w="2429">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C970AFFD-DB75-4B36-A966-17656CEEE7C0}"/>
                </a:ext>
              </a:extLst>
            </p:cNvPr>
            <p:cNvSpPr/>
            <p:nvPr/>
          </p:nvSpPr>
          <p:spPr>
            <a:xfrm>
              <a:off x="9906362" y="3465064"/>
              <a:ext cx="189801" cy="173710"/>
            </a:xfrm>
            <a:custGeom>
              <a:avLst/>
              <a:gdLst>
                <a:gd fmla="*/ 189801 w 189801" name="connsiteX0"/>
                <a:gd fmla="*/ 1996 h 173710" name="connsiteY0"/>
                <a:gd fmla="*/ 155648 w 189801" name="connsiteX1"/>
                <a:gd fmla="*/ 0 h 173710" name="connsiteY1"/>
                <a:gd fmla="*/ 0 w 189801" name="connsiteX2"/>
                <a:gd fmla="*/ 155648 h 173710" name="connsiteY2"/>
                <a:gd fmla="*/ 18087 w 189801" name="connsiteX3"/>
                <a:gd fmla="*/ 173711 h 173710" name="connsiteY3"/>
                <a:gd fmla="*/ 189801 w 189801" name="connsiteX4"/>
                <a:gd fmla="*/ 1996 h 1737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3710" w="189801">
                  <a:moveTo>
                    <a:pt x="189801" y="1996"/>
                  </a:moveTo>
                  <a:lnTo>
                    <a:pt x="155648" y="0"/>
                  </a:lnTo>
                  <a:lnTo>
                    <a:pt x="0" y="155648"/>
                  </a:lnTo>
                  <a:lnTo>
                    <a:pt x="18087" y="173711"/>
                  </a:lnTo>
                  <a:lnTo>
                    <a:pt x="189801" y="1996"/>
                  </a:lnTo>
                  <a:close/>
                </a:path>
              </a:pathLst>
            </a:custGeom>
            <a:solidFill>
              <a:srgbClr val="FFFFFF"/>
            </a:solidFill>
            <a:ln cap="flat" w="2429">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E35FE3D0-2676-4BA4-809A-D38D6D809E1D}"/>
                </a:ext>
              </a:extLst>
            </p:cNvPr>
            <p:cNvSpPr/>
            <p:nvPr/>
          </p:nvSpPr>
          <p:spPr>
            <a:xfrm>
              <a:off x="9159868" y="4142895"/>
              <a:ext cx="241423" cy="239423"/>
            </a:xfrm>
            <a:custGeom>
              <a:avLst/>
              <a:gdLst>
                <a:gd fmla="*/ 170765 w 241423" name="connsiteX0"/>
                <a:gd fmla="*/ 2628 h 239423" name="connsiteY0"/>
                <a:gd fmla="*/ 157060 w 241423" name="connsiteX1"/>
                <a:gd fmla="*/ 2628 h 239423" name="connsiteY1"/>
                <a:gd fmla="*/ 64557 w 241423" name="connsiteX2"/>
                <a:gd fmla="*/ 95131 h 239423" name="connsiteY2"/>
                <a:gd fmla="*/ 21665 w 241423" name="connsiteX3"/>
                <a:gd fmla="*/ 52214 h 239423" name="connsiteY3"/>
                <a:gd fmla="*/ 13096 w 241423" name="connsiteX4"/>
                <a:gd fmla="*/ 52214 h 239423" name="connsiteY4"/>
                <a:gd fmla="*/ 1582 w 241423" name="connsiteX5"/>
                <a:gd fmla="*/ 63728 h 239423" name="connsiteY5"/>
                <a:gd fmla="*/ 1582 w 241423" name="connsiteX6"/>
                <a:gd fmla="*/ 72297 h 239423" name="connsiteY6"/>
                <a:gd fmla="*/ 166724 w 241423" name="connsiteX7"/>
                <a:gd fmla="*/ 237439 h 239423" name="connsiteY7"/>
                <a:gd fmla="*/ 175227 w 241423" name="connsiteX8"/>
                <a:gd fmla="*/ 237505 h 239423" name="connsiteY8"/>
                <a:gd fmla="*/ 175292 w 241423" name="connsiteX9"/>
                <a:gd fmla="*/ 237439 h 239423" name="connsiteY9"/>
                <a:gd fmla="*/ 186807 w 241423" name="connsiteX10"/>
                <a:gd fmla="*/ 225949 h 239423" name="connsiteY10"/>
                <a:gd fmla="*/ 186807 w 241423" name="connsiteX11"/>
                <a:gd fmla="*/ 217356 h 239423" name="connsiteY11"/>
                <a:gd fmla="*/ 145911 w 241423" name="connsiteX12"/>
                <a:gd fmla="*/ 176460 h 239423" name="connsiteY12"/>
                <a:gd fmla="*/ 238413 w 241423" name="connsiteX13"/>
                <a:gd fmla="*/ 83957 h 239423" name="connsiteY13"/>
                <a:gd fmla="*/ 238413 w 241423" name="connsiteX14"/>
                <a:gd fmla="*/ 70252 h 23942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39423" w="241423">
                  <a:moveTo>
                    <a:pt x="170765" y="2628"/>
                  </a:moveTo>
                  <a:cubicBezTo>
                    <a:pt x="166970" y="-1131"/>
                    <a:pt x="160855" y="-1131"/>
                    <a:pt x="157060" y="2628"/>
                  </a:cubicBezTo>
                  <a:lnTo>
                    <a:pt x="64557" y="95131"/>
                  </a:lnTo>
                  <a:lnTo>
                    <a:pt x="21665" y="52214"/>
                  </a:lnTo>
                  <a:cubicBezTo>
                    <a:pt x="19299" y="49851"/>
                    <a:pt x="15462" y="49851"/>
                    <a:pt x="13096" y="52214"/>
                  </a:cubicBezTo>
                  <a:lnTo>
                    <a:pt x="1582" y="63728"/>
                  </a:lnTo>
                  <a:cubicBezTo>
                    <a:pt x="-782" y="66095"/>
                    <a:pt x="-782" y="69931"/>
                    <a:pt x="1582" y="72297"/>
                  </a:cubicBezTo>
                  <a:lnTo>
                    <a:pt x="166724" y="237439"/>
                  </a:lnTo>
                  <a:cubicBezTo>
                    <a:pt x="169053" y="239805"/>
                    <a:pt x="172861" y="239834"/>
                    <a:pt x="175227" y="237505"/>
                  </a:cubicBezTo>
                  <a:cubicBezTo>
                    <a:pt x="175249" y="237483"/>
                    <a:pt x="175271" y="237461"/>
                    <a:pt x="175292" y="237439"/>
                  </a:cubicBezTo>
                  <a:lnTo>
                    <a:pt x="186807" y="225949"/>
                  </a:lnTo>
                  <a:cubicBezTo>
                    <a:pt x="189175" y="223573"/>
                    <a:pt x="189175" y="219732"/>
                    <a:pt x="186807" y="217356"/>
                  </a:cubicBezTo>
                  <a:lnTo>
                    <a:pt x="145911" y="176460"/>
                  </a:lnTo>
                  <a:lnTo>
                    <a:pt x="238413" y="83957"/>
                  </a:lnTo>
                  <a:cubicBezTo>
                    <a:pt x="242172" y="80162"/>
                    <a:pt x="242172" y="74047"/>
                    <a:pt x="238413" y="70252"/>
                  </a:cubicBezTo>
                  <a:close/>
                </a:path>
              </a:pathLst>
            </a:custGeom>
            <a:solidFill>
              <a:srgbClr val="FFFFFF"/>
            </a:solidFill>
            <a:ln cap="flat" w="2429">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D59A0248-28F8-4B4E-BB90-F58CC8C60B0E}"/>
                </a:ext>
              </a:extLst>
            </p:cNvPr>
            <p:cNvSpPr/>
            <p:nvPr/>
          </p:nvSpPr>
          <p:spPr>
            <a:xfrm>
              <a:off x="9255173" y="3678717"/>
              <a:ext cx="610173" cy="611269"/>
            </a:xfrm>
            <a:custGeom>
              <a:avLst/>
              <a:gdLst>
                <a:gd fmla="*/ 476314 w 610173" name="connsiteX0"/>
                <a:gd fmla="*/ 3975 h 611269" name="connsiteY0"/>
                <a:gd fmla="*/ 456182 w 610173" name="connsiteX1"/>
                <a:gd fmla="*/ 3975 h 611269" name="connsiteY1"/>
                <a:gd fmla="*/ 75630 w 610173" name="connsiteX2"/>
                <a:gd fmla="*/ 384624 h 611269" name="connsiteY2"/>
                <a:gd fmla="*/ 21662 w 610173" name="connsiteX3"/>
                <a:gd fmla="*/ 330656 h 611269" name="connsiteY3"/>
                <a:gd fmla="*/ 13125 w 610173" name="connsiteX4"/>
                <a:gd fmla="*/ 330649 h 611269" name="connsiteY4"/>
                <a:gd fmla="*/ 13118 w 610173" name="connsiteX5"/>
                <a:gd fmla="*/ 330656 h 611269" name="connsiteY5"/>
                <a:gd fmla="*/ 1579 w 610173" name="connsiteX6"/>
                <a:gd fmla="*/ 342341 h 611269" name="connsiteY6"/>
                <a:gd fmla="*/ 1562 w 610173" name="connsiteX7"/>
                <a:gd fmla="*/ 350844 h 611269" name="connsiteY7"/>
                <a:gd fmla="*/ 1579 w 610173" name="connsiteX8"/>
                <a:gd fmla="*/ 350861 h 611269" name="connsiteY8"/>
                <a:gd fmla="*/ 260149 w 610173" name="connsiteX9"/>
                <a:gd fmla="*/ 609309 h 611269" name="connsiteY9"/>
                <a:gd fmla="*/ 268652 w 610173" name="connsiteX10"/>
                <a:gd fmla="*/ 609326 h 611269" name="connsiteY10"/>
                <a:gd fmla="*/ 268669 w 610173" name="connsiteX11"/>
                <a:gd fmla="*/ 609309 h 611269" name="connsiteY11"/>
                <a:gd fmla="*/ 280232 w 610173" name="connsiteX12"/>
                <a:gd fmla="*/ 597770 h 611269" name="connsiteY12"/>
                <a:gd fmla="*/ 280239 w 610173" name="connsiteX13"/>
                <a:gd fmla="*/ 589233 h 611269" name="connsiteY13"/>
                <a:gd fmla="*/ 280232 w 610173" name="connsiteX14"/>
                <a:gd fmla="*/ 589226 h 611269" name="connsiteY14"/>
                <a:gd fmla="*/ 225242 w 610173" name="connsiteX15"/>
                <a:gd fmla="*/ 534260 h 611269" name="connsiteY15"/>
                <a:gd fmla="*/ 605818 w 610173" name="connsiteX16"/>
                <a:gd fmla="*/ 153684 h 611269" name="connsiteY16"/>
                <a:gd fmla="*/ 605820 w 610173" name="connsiteX17"/>
                <a:gd fmla="*/ 133579 h 611269" name="connsiteY17"/>
                <a:gd fmla="*/ 605818 w 610173" name="connsiteX18"/>
                <a:gd fmla="*/ 133577 h 611269" name="connsiteY18"/>
                <a:gd fmla="*/ 531207 w 610173" name="connsiteX19"/>
                <a:gd fmla="*/ 159916 h 611269" name="connsiteY19"/>
                <a:gd fmla="*/ 476289 w 610173" name="connsiteX20"/>
                <a:gd fmla="*/ 214833 h 611269" name="connsiteY20"/>
                <a:gd fmla="*/ 430793 w 610173" name="connsiteX21"/>
                <a:gd fmla="*/ 169507 h 611269" name="connsiteY21"/>
                <a:gd fmla="*/ 423490 w 610173" name="connsiteX22"/>
                <a:gd fmla="*/ 169507 h 611269" name="connsiteY22"/>
                <a:gd fmla="*/ 408884 w 610173" name="connsiteX23"/>
                <a:gd fmla="*/ 184112 h 611269" name="connsiteY23"/>
                <a:gd fmla="*/ 408884 w 610173" name="connsiteX24"/>
                <a:gd fmla="*/ 191415 h 611269" name="connsiteY24"/>
                <a:gd fmla="*/ 454381 w 610173" name="connsiteX25"/>
                <a:gd fmla="*/ 236912 h 611269" name="connsiteY25"/>
                <a:gd fmla="*/ 415213 w 610173" name="connsiteX26"/>
                <a:gd fmla="*/ 276080 h 611269" name="connsiteY26"/>
                <a:gd fmla="*/ 369716 w 610173" name="connsiteX27"/>
                <a:gd fmla="*/ 230583 h 611269" name="connsiteY27"/>
                <a:gd fmla="*/ 362414 w 610173" name="connsiteX28"/>
                <a:gd fmla="*/ 230583 h 611269" name="connsiteY28"/>
                <a:gd fmla="*/ 347808 w 610173" name="connsiteX29"/>
                <a:gd fmla="*/ 245189 h 611269" name="connsiteY29"/>
                <a:gd fmla="*/ 347808 w 610173" name="connsiteX30"/>
                <a:gd fmla="*/ 252613 h 611269" name="connsiteY30"/>
                <a:gd fmla="*/ 393305 w 610173" name="connsiteX31"/>
                <a:gd fmla="*/ 298110 h 611269" name="connsiteY31"/>
                <a:gd fmla="*/ 353796 w 610173" name="connsiteX32"/>
                <a:gd fmla="*/ 337472 h 611269" name="connsiteY32"/>
                <a:gd fmla="*/ 308299 w 610173" name="connsiteX33"/>
                <a:gd fmla="*/ 291976 h 611269" name="connsiteY33"/>
                <a:gd fmla="*/ 300875 w 610173" name="connsiteX34"/>
                <a:gd fmla="*/ 291976 h 611269" name="connsiteY34"/>
                <a:gd fmla="*/ 286269 w 610173" name="connsiteX35"/>
                <a:gd fmla="*/ 306581 h 611269" name="connsiteY35"/>
                <a:gd fmla="*/ 286269 w 610173" name="connsiteX36"/>
                <a:gd fmla="*/ 313884 h 611269" name="connsiteY36"/>
                <a:gd fmla="*/ 331766 w 610173" name="connsiteX37"/>
                <a:gd fmla="*/ 359381 h 611269" name="connsiteY37"/>
                <a:gd fmla="*/ 276848 w 610173" name="connsiteX38"/>
                <a:gd fmla="*/ 414298 h 611269" name="connsiteY38"/>
                <a:gd fmla="*/ 268182 w 610173" name="connsiteX39"/>
                <a:gd fmla="*/ 414298 h 611269" name="connsiteY39"/>
                <a:gd fmla="*/ 195519 w 610173" name="connsiteX40"/>
                <a:gd fmla="*/ 341635 h 611269" name="connsiteY40"/>
                <a:gd fmla="*/ 195519 w 610173" name="connsiteX41"/>
                <a:gd fmla="*/ 332945 h 611269" name="connsiteY41"/>
                <a:gd fmla="*/ 449853 w 610173" name="connsiteX42"/>
                <a:gd fmla="*/ 78683 h 611269" name="connsiteY42"/>
                <a:gd fmla="*/ 458543 w 610173" name="connsiteX43"/>
                <a:gd fmla="*/ 78683 h 611269" name="connsiteY43"/>
                <a:gd fmla="*/ 531207 w 610173" name="connsiteX44"/>
                <a:gd fmla="*/ 151347 h 611269" name="connsiteY44"/>
                <a:gd fmla="*/ 531207 w 610173" name="connsiteX45"/>
                <a:gd fmla="*/ 160013 h 611269"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611269" w="610173">
                  <a:moveTo>
                    <a:pt x="476314" y="3975"/>
                  </a:moveTo>
                  <a:cubicBezTo>
                    <a:pt x="470754" y="-1580"/>
                    <a:pt x="461742" y="-1580"/>
                    <a:pt x="456182" y="3975"/>
                  </a:cubicBezTo>
                  <a:lnTo>
                    <a:pt x="75630" y="384624"/>
                  </a:lnTo>
                  <a:lnTo>
                    <a:pt x="21662" y="330656"/>
                  </a:lnTo>
                  <a:cubicBezTo>
                    <a:pt x="19306" y="328298"/>
                    <a:pt x="15484" y="328293"/>
                    <a:pt x="13125" y="330649"/>
                  </a:cubicBezTo>
                  <a:cubicBezTo>
                    <a:pt x="13123" y="330651"/>
                    <a:pt x="13120" y="330654"/>
                    <a:pt x="13118" y="330656"/>
                  </a:cubicBezTo>
                  <a:lnTo>
                    <a:pt x="1579" y="342341"/>
                  </a:lnTo>
                  <a:cubicBezTo>
                    <a:pt x="-774" y="344685"/>
                    <a:pt x="-782" y="348492"/>
                    <a:pt x="1562" y="350844"/>
                  </a:cubicBezTo>
                  <a:cubicBezTo>
                    <a:pt x="1567" y="350849"/>
                    <a:pt x="1575" y="350856"/>
                    <a:pt x="1579" y="350861"/>
                  </a:cubicBezTo>
                  <a:lnTo>
                    <a:pt x="260149" y="609309"/>
                  </a:lnTo>
                  <a:cubicBezTo>
                    <a:pt x="262493" y="611660"/>
                    <a:pt x="266301" y="611670"/>
                    <a:pt x="268652" y="609326"/>
                  </a:cubicBezTo>
                  <a:cubicBezTo>
                    <a:pt x="268657" y="609321"/>
                    <a:pt x="268664" y="609314"/>
                    <a:pt x="268669" y="609309"/>
                  </a:cubicBezTo>
                  <a:lnTo>
                    <a:pt x="280232" y="597770"/>
                  </a:lnTo>
                  <a:cubicBezTo>
                    <a:pt x="282591" y="595414"/>
                    <a:pt x="282593" y="591592"/>
                    <a:pt x="280239" y="589233"/>
                  </a:cubicBezTo>
                  <a:cubicBezTo>
                    <a:pt x="280237" y="589231"/>
                    <a:pt x="280234" y="589229"/>
                    <a:pt x="280232" y="589226"/>
                  </a:cubicBezTo>
                  <a:lnTo>
                    <a:pt x="225242" y="534260"/>
                  </a:lnTo>
                  <a:lnTo>
                    <a:pt x="605818" y="153684"/>
                  </a:lnTo>
                  <a:cubicBezTo>
                    <a:pt x="611370" y="148134"/>
                    <a:pt x="611370" y="139132"/>
                    <a:pt x="605820" y="133579"/>
                  </a:cubicBezTo>
                  <a:cubicBezTo>
                    <a:pt x="605820" y="133579"/>
                    <a:pt x="605818" y="133577"/>
                    <a:pt x="605818" y="133577"/>
                  </a:cubicBezTo>
                  <a:close/>
                  <a:moveTo>
                    <a:pt x="531207" y="159916"/>
                  </a:moveTo>
                  <a:lnTo>
                    <a:pt x="476289" y="214833"/>
                  </a:lnTo>
                  <a:lnTo>
                    <a:pt x="430793" y="169507"/>
                  </a:lnTo>
                  <a:cubicBezTo>
                    <a:pt x="428760" y="167528"/>
                    <a:pt x="425522" y="167528"/>
                    <a:pt x="423490" y="169507"/>
                  </a:cubicBezTo>
                  <a:lnTo>
                    <a:pt x="408884" y="184112"/>
                  </a:lnTo>
                  <a:cubicBezTo>
                    <a:pt x="406878" y="186133"/>
                    <a:pt x="406878" y="189395"/>
                    <a:pt x="408884" y="191415"/>
                  </a:cubicBezTo>
                  <a:lnTo>
                    <a:pt x="454381" y="236912"/>
                  </a:lnTo>
                  <a:lnTo>
                    <a:pt x="415213" y="276080"/>
                  </a:lnTo>
                  <a:lnTo>
                    <a:pt x="369716" y="230583"/>
                  </a:lnTo>
                  <a:cubicBezTo>
                    <a:pt x="367679" y="228616"/>
                    <a:pt x="364451" y="228616"/>
                    <a:pt x="362414" y="230583"/>
                  </a:cubicBezTo>
                  <a:lnTo>
                    <a:pt x="347808" y="245189"/>
                  </a:lnTo>
                  <a:cubicBezTo>
                    <a:pt x="345763" y="247241"/>
                    <a:pt x="345763" y="250561"/>
                    <a:pt x="347808" y="252613"/>
                  </a:cubicBezTo>
                  <a:lnTo>
                    <a:pt x="393305" y="298110"/>
                  </a:lnTo>
                  <a:lnTo>
                    <a:pt x="353796" y="337472"/>
                  </a:lnTo>
                  <a:lnTo>
                    <a:pt x="308299" y="291976"/>
                  </a:lnTo>
                  <a:cubicBezTo>
                    <a:pt x="306247" y="289931"/>
                    <a:pt x="302927" y="289931"/>
                    <a:pt x="300875" y="291976"/>
                  </a:cubicBezTo>
                  <a:lnTo>
                    <a:pt x="286269" y="306581"/>
                  </a:lnTo>
                  <a:cubicBezTo>
                    <a:pt x="284302" y="308619"/>
                    <a:pt x="284302" y="311847"/>
                    <a:pt x="286269" y="313884"/>
                  </a:cubicBezTo>
                  <a:lnTo>
                    <a:pt x="331766" y="359381"/>
                  </a:lnTo>
                  <a:lnTo>
                    <a:pt x="276848" y="414298"/>
                  </a:lnTo>
                  <a:cubicBezTo>
                    <a:pt x="274453" y="416689"/>
                    <a:pt x="270578" y="416689"/>
                    <a:pt x="268182" y="414298"/>
                  </a:cubicBezTo>
                  <a:lnTo>
                    <a:pt x="195519" y="341635"/>
                  </a:lnTo>
                  <a:cubicBezTo>
                    <a:pt x="193141" y="339227"/>
                    <a:pt x="193141" y="335352"/>
                    <a:pt x="195519" y="332945"/>
                  </a:cubicBezTo>
                  <a:lnTo>
                    <a:pt x="449853" y="78683"/>
                  </a:lnTo>
                  <a:cubicBezTo>
                    <a:pt x="452261" y="76305"/>
                    <a:pt x="456136" y="76305"/>
                    <a:pt x="458543" y="78683"/>
                  </a:cubicBezTo>
                  <a:lnTo>
                    <a:pt x="531207" y="151347"/>
                  </a:lnTo>
                  <a:cubicBezTo>
                    <a:pt x="533597" y="153742"/>
                    <a:pt x="533597" y="157618"/>
                    <a:pt x="531207" y="160013"/>
                  </a:cubicBezTo>
                  <a:close/>
                </a:path>
              </a:pathLst>
            </a:custGeom>
            <a:solidFill>
              <a:srgbClr val="FFFFFF"/>
            </a:solidFill>
            <a:ln cap="flat" w="2429">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06425C35-510E-4786-9449-14DB6853F9A4}"/>
                </a:ext>
              </a:extLst>
            </p:cNvPr>
            <p:cNvSpPr/>
            <p:nvPr/>
          </p:nvSpPr>
          <p:spPr>
            <a:xfrm>
              <a:off x="9449015" y="3755808"/>
              <a:ext cx="339178" cy="339337"/>
            </a:xfrm>
            <a:custGeom>
              <a:avLst/>
              <a:gdLst>
                <a:gd fmla="*/ 264701 w 339178" name="connsiteX0"/>
                <a:gd fmla="*/ 1593 h 339337" name="connsiteY0"/>
                <a:gd fmla="*/ 256011 w 339178" name="connsiteX1"/>
                <a:gd fmla="*/ 1593 h 339337" name="connsiteY1"/>
                <a:gd fmla="*/ 1604 w 339178" name="connsiteX2"/>
                <a:gd fmla="*/ 256000 h 339337" name="connsiteY2"/>
                <a:gd fmla="*/ 1604 w 339178" name="connsiteX3"/>
                <a:gd fmla="*/ 264690 h 339337" name="connsiteY3"/>
                <a:gd fmla="*/ 74267 w 339178" name="connsiteX4"/>
                <a:gd fmla="*/ 337354 h 339337" name="connsiteY4"/>
                <a:gd fmla="*/ 82933 w 339178" name="connsiteX5"/>
                <a:gd fmla="*/ 337354 h 339337" name="connsiteY5"/>
                <a:gd fmla="*/ 137851 w 339178" name="connsiteX6"/>
                <a:gd fmla="*/ 282436 h 339337" name="connsiteY6"/>
                <a:gd fmla="*/ 92354 w 339178" name="connsiteX7"/>
                <a:gd fmla="*/ 236939 h 339337" name="connsiteY7"/>
                <a:gd fmla="*/ 92354 w 339178" name="connsiteX8"/>
                <a:gd fmla="*/ 229637 h 339337" name="connsiteY8"/>
                <a:gd fmla="*/ 106960 w 339178" name="connsiteX9"/>
                <a:gd fmla="*/ 215031 h 339337" name="connsiteY9"/>
                <a:gd fmla="*/ 114384 w 339178" name="connsiteX10"/>
                <a:gd fmla="*/ 215031 h 339337" name="connsiteY10"/>
                <a:gd fmla="*/ 159954 w 339178" name="connsiteX11"/>
                <a:gd fmla="*/ 260382 h 339337" name="connsiteY11"/>
                <a:gd fmla="*/ 199097 w 339178" name="connsiteX12"/>
                <a:gd fmla="*/ 221238 h 339337" name="connsiteY12"/>
                <a:gd fmla="*/ 153600 w 339178" name="connsiteX13"/>
                <a:gd fmla="*/ 175741 h 339337" name="connsiteY13"/>
                <a:gd fmla="*/ 153600 w 339178" name="connsiteX14"/>
                <a:gd fmla="*/ 168317 h 339337" name="connsiteY14"/>
                <a:gd fmla="*/ 168206 w 339178" name="connsiteX15"/>
                <a:gd fmla="*/ 153711 h 339337" name="connsiteY15"/>
                <a:gd fmla="*/ 175509 w 339178" name="connsiteX16"/>
                <a:gd fmla="*/ 153711 h 339337" name="connsiteY16"/>
                <a:gd fmla="*/ 221006 w 339178" name="connsiteX17"/>
                <a:gd fmla="*/ 199208 h 339337" name="connsiteY17"/>
                <a:gd fmla="*/ 260174 w 339178" name="connsiteX18"/>
                <a:gd fmla="*/ 160040 h 339337" name="connsiteY18"/>
                <a:gd fmla="*/ 214872 w 339178" name="connsiteX19"/>
                <a:gd fmla="*/ 114324 h 339337" name="connsiteY19"/>
                <a:gd fmla="*/ 214872 w 339178" name="connsiteX20"/>
                <a:gd fmla="*/ 107022 h 339337" name="connsiteY20"/>
                <a:gd fmla="*/ 229477 w 339178" name="connsiteX21"/>
                <a:gd fmla="*/ 92416 h 339337" name="connsiteY21"/>
                <a:gd fmla="*/ 236780 w 339178" name="connsiteX22"/>
                <a:gd fmla="*/ 92416 h 339337" name="connsiteY22"/>
                <a:gd fmla="*/ 282277 w 339178" name="connsiteX23"/>
                <a:gd fmla="*/ 137913 h 339337" name="connsiteY23"/>
                <a:gd fmla="*/ 337194 w 339178" name="connsiteX24"/>
                <a:gd fmla="*/ 82995 h 339337" name="connsiteY24"/>
                <a:gd fmla="*/ 337194 w 339178" name="connsiteX25"/>
                <a:gd fmla="*/ 74329 h 33933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339337" w="339178">
                  <a:moveTo>
                    <a:pt x="264701" y="1593"/>
                  </a:moveTo>
                  <a:cubicBezTo>
                    <a:pt x="262294" y="-786"/>
                    <a:pt x="258418" y="-786"/>
                    <a:pt x="256011" y="1593"/>
                  </a:cubicBezTo>
                  <a:lnTo>
                    <a:pt x="1604" y="256000"/>
                  </a:lnTo>
                  <a:cubicBezTo>
                    <a:pt x="-789" y="258403"/>
                    <a:pt x="-789" y="262288"/>
                    <a:pt x="1604" y="264690"/>
                  </a:cubicBezTo>
                  <a:lnTo>
                    <a:pt x="74267" y="337354"/>
                  </a:lnTo>
                  <a:cubicBezTo>
                    <a:pt x="76662" y="339744"/>
                    <a:pt x="80538" y="339744"/>
                    <a:pt x="82933" y="337354"/>
                  </a:cubicBezTo>
                  <a:lnTo>
                    <a:pt x="137851" y="282436"/>
                  </a:lnTo>
                  <a:lnTo>
                    <a:pt x="92354" y="236939"/>
                  </a:lnTo>
                  <a:cubicBezTo>
                    <a:pt x="90387" y="234902"/>
                    <a:pt x="90387" y="231674"/>
                    <a:pt x="92354" y="229637"/>
                  </a:cubicBezTo>
                  <a:lnTo>
                    <a:pt x="106960" y="215031"/>
                  </a:lnTo>
                  <a:cubicBezTo>
                    <a:pt x="109012" y="212986"/>
                    <a:pt x="112332" y="212986"/>
                    <a:pt x="114384" y="215031"/>
                  </a:cubicBezTo>
                  <a:lnTo>
                    <a:pt x="159954" y="260382"/>
                  </a:lnTo>
                  <a:lnTo>
                    <a:pt x="199097" y="221238"/>
                  </a:lnTo>
                  <a:lnTo>
                    <a:pt x="153600" y="175741"/>
                  </a:lnTo>
                  <a:cubicBezTo>
                    <a:pt x="151556" y="173689"/>
                    <a:pt x="151556" y="170369"/>
                    <a:pt x="153600" y="168317"/>
                  </a:cubicBezTo>
                  <a:lnTo>
                    <a:pt x="168206" y="153711"/>
                  </a:lnTo>
                  <a:cubicBezTo>
                    <a:pt x="170244" y="151744"/>
                    <a:pt x="173472" y="151744"/>
                    <a:pt x="175509" y="153711"/>
                  </a:cubicBezTo>
                  <a:lnTo>
                    <a:pt x="221006" y="199208"/>
                  </a:lnTo>
                  <a:lnTo>
                    <a:pt x="260174" y="160040"/>
                  </a:lnTo>
                  <a:lnTo>
                    <a:pt x="214872" y="114324"/>
                  </a:lnTo>
                  <a:cubicBezTo>
                    <a:pt x="212866" y="112304"/>
                    <a:pt x="212866" y="109042"/>
                    <a:pt x="214872" y="107022"/>
                  </a:cubicBezTo>
                  <a:lnTo>
                    <a:pt x="229477" y="92416"/>
                  </a:lnTo>
                  <a:cubicBezTo>
                    <a:pt x="231510" y="90437"/>
                    <a:pt x="234747" y="90437"/>
                    <a:pt x="236780" y="92416"/>
                  </a:cubicBezTo>
                  <a:lnTo>
                    <a:pt x="282277" y="137913"/>
                  </a:lnTo>
                  <a:lnTo>
                    <a:pt x="337194" y="82995"/>
                  </a:lnTo>
                  <a:cubicBezTo>
                    <a:pt x="339585" y="80600"/>
                    <a:pt x="339585" y="76725"/>
                    <a:pt x="337194" y="74329"/>
                  </a:cubicBezTo>
                  <a:close/>
                </a:path>
              </a:pathLst>
            </a:custGeom>
            <a:solidFill>
              <a:srgbClr val="2196F3"/>
            </a:solidFill>
            <a:ln cap="flat" w="2429">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281" p14:dur="1250" spd="slow">
        <p159:morph option="byObject"/>
      </p:transition>
    </mc:Choice>
    <mc:Fallback xmlns="">
      <p:transition advTm="928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53" presetSubtype="16">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p:cTn dur="350" fill="hold" id="7"/>
                                        <p:tgtEl>
                                          <p:spTgt spid="8"/>
                                        </p:tgtEl>
                                        <p:attrNameLst>
                                          <p:attrName>ppt_w</p:attrName>
                                        </p:attrNameLst>
                                      </p:cBhvr>
                                      <p:tavLst>
                                        <p:tav tm="0">
                                          <p:val>
                                            <p:fltVal val="0"/>
                                          </p:val>
                                        </p:tav>
                                        <p:tav tm="100000">
                                          <p:val>
                                            <p:strVal val="#ppt_w"/>
                                          </p:val>
                                        </p:tav>
                                      </p:tavLst>
                                    </p:anim>
                                    <p:anim calcmode="lin" valueType="num">
                                      <p:cBhvr>
                                        <p:cTn dur="350" fill="hold" id="8"/>
                                        <p:tgtEl>
                                          <p:spTgt spid="8"/>
                                        </p:tgtEl>
                                        <p:attrNameLst>
                                          <p:attrName>ppt_h</p:attrName>
                                        </p:attrNameLst>
                                      </p:cBhvr>
                                      <p:tavLst>
                                        <p:tav tm="0">
                                          <p:val>
                                            <p:fltVal val="0"/>
                                          </p:val>
                                        </p:tav>
                                        <p:tav tm="100000">
                                          <p:val>
                                            <p:strVal val="#ppt_h"/>
                                          </p:val>
                                        </p:tav>
                                      </p:tavLst>
                                    </p:anim>
                                    <p:animEffect filter="fade" transition="in">
                                      <p:cBhvr>
                                        <p:cTn dur="350" id="9"/>
                                        <p:tgtEl>
                                          <p:spTgt spid="8"/>
                                        </p:tgtEl>
                                      </p:cBhvr>
                                    </p:animEffect>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53" presetSubtype="16">
                                  <p:stCondLst>
                                    <p:cond delay="0"/>
                                  </p:stCondLst>
                                  <p:childTnLst>
                                    <p:set>
                                      <p:cBhvr>
                                        <p:cTn dur="1" fill="hold" id="13">
                                          <p:stCondLst>
                                            <p:cond delay="0"/>
                                          </p:stCondLst>
                                        </p:cTn>
                                        <p:tgtEl>
                                          <p:spTgt spid="10"/>
                                        </p:tgtEl>
                                        <p:attrNameLst>
                                          <p:attrName>style.visibility</p:attrName>
                                        </p:attrNameLst>
                                      </p:cBhvr>
                                      <p:to>
                                        <p:strVal val="visible"/>
                                      </p:to>
                                    </p:set>
                                    <p:anim calcmode="lin" valueType="num">
                                      <p:cBhvr>
                                        <p:cTn dur="350" fill="hold" id="14"/>
                                        <p:tgtEl>
                                          <p:spTgt spid="10"/>
                                        </p:tgtEl>
                                        <p:attrNameLst>
                                          <p:attrName>ppt_w</p:attrName>
                                        </p:attrNameLst>
                                      </p:cBhvr>
                                      <p:tavLst>
                                        <p:tav tm="0">
                                          <p:val>
                                            <p:fltVal val="0"/>
                                          </p:val>
                                        </p:tav>
                                        <p:tav tm="100000">
                                          <p:val>
                                            <p:strVal val="#ppt_w"/>
                                          </p:val>
                                        </p:tav>
                                      </p:tavLst>
                                    </p:anim>
                                    <p:anim calcmode="lin" valueType="num">
                                      <p:cBhvr>
                                        <p:cTn dur="350" fill="hold" id="15"/>
                                        <p:tgtEl>
                                          <p:spTgt spid="10"/>
                                        </p:tgtEl>
                                        <p:attrNameLst>
                                          <p:attrName>ppt_h</p:attrName>
                                        </p:attrNameLst>
                                      </p:cBhvr>
                                      <p:tavLst>
                                        <p:tav tm="0">
                                          <p:val>
                                            <p:fltVal val="0"/>
                                          </p:val>
                                        </p:tav>
                                        <p:tav tm="100000">
                                          <p:val>
                                            <p:strVal val="#ppt_h"/>
                                          </p:val>
                                        </p:tav>
                                      </p:tavLst>
                                    </p:anim>
                                    <p:animEffect filter="fade" transition="in">
                                      <p:cBhvr>
                                        <p:cTn dur="350" id="16"/>
                                        <p:tgtEl>
                                          <p:spTgt spid="10"/>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53" presetSubtype="16">
                                  <p:stCondLst>
                                    <p:cond delay="0"/>
                                  </p:stCondLst>
                                  <p:childTnLst>
                                    <p:set>
                                      <p:cBhvr>
                                        <p:cTn dur="1" fill="hold" id="20">
                                          <p:stCondLst>
                                            <p:cond delay="0"/>
                                          </p:stCondLst>
                                        </p:cTn>
                                        <p:tgtEl>
                                          <p:spTgt spid="23"/>
                                        </p:tgtEl>
                                        <p:attrNameLst>
                                          <p:attrName>style.visibility</p:attrName>
                                        </p:attrNameLst>
                                      </p:cBhvr>
                                      <p:to>
                                        <p:strVal val="visible"/>
                                      </p:to>
                                    </p:set>
                                    <p:anim calcmode="lin" valueType="num">
                                      <p:cBhvr>
                                        <p:cTn dur="350" fill="hold" id="21"/>
                                        <p:tgtEl>
                                          <p:spTgt spid="23"/>
                                        </p:tgtEl>
                                        <p:attrNameLst>
                                          <p:attrName>ppt_w</p:attrName>
                                        </p:attrNameLst>
                                      </p:cBhvr>
                                      <p:tavLst>
                                        <p:tav tm="0">
                                          <p:val>
                                            <p:fltVal val="0"/>
                                          </p:val>
                                        </p:tav>
                                        <p:tav tm="100000">
                                          <p:val>
                                            <p:strVal val="#ppt_w"/>
                                          </p:val>
                                        </p:tav>
                                      </p:tavLst>
                                    </p:anim>
                                    <p:anim calcmode="lin" valueType="num">
                                      <p:cBhvr>
                                        <p:cTn dur="350" fill="hold" id="22"/>
                                        <p:tgtEl>
                                          <p:spTgt spid="23"/>
                                        </p:tgtEl>
                                        <p:attrNameLst>
                                          <p:attrName>ppt_h</p:attrName>
                                        </p:attrNameLst>
                                      </p:cBhvr>
                                      <p:tavLst>
                                        <p:tav tm="0">
                                          <p:val>
                                            <p:fltVal val="0"/>
                                          </p:val>
                                        </p:tav>
                                        <p:tav tm="100000">
                                          <p:val>
                                            <p:strVal val="#ppt_h"/>
                                          </p:val>
                                        </p:tav>
                                      </p:tavLst>
                                    </p:anim>
                                    <p:animEffect filter="fade" transition="in">
                                      <p:cBhvr>
                                        <p:cTn dur="350" id="23"/>
                                        <p:tgtEl>
                                          <p:spTgt spid="2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67"/>
                                        </p:tgtEl>
                                        <p:attrNameLst>
                                          <p:attrName>style.visibility</p:attrName>
                                        </p:attrNameLst>
                                      </p:cBhvr>
                                      <p:to>
                                        <p:strVal val="visible"/>
                                      </p:to>
                                    </p:set>
                                    <p:anim calcmode="lin" valueType="num">
                                      <p:cBhvr>
                                        <p:cTn dur="350" fill="hold" id="28"/>
                                        <p:tgtEl>
                                          <p:spTgt spid="67"/>
                                        </p:tgtEl>
                                        <p:attrNameLst>
                                          <p:attrName>ppt_w</p:attrName>
                                        </p:attrNameLst>
                                      </p:cBhvr>
                                      <p:tavLst>
                                        <p:tav tm="0">
                                          <p:val>
                                            <p:fltVal val="0"/>
                                          </p:val>
                                        </p:tav>
                                        <p:tav tm="100000">
                                          <p:val>
                                            <p:strVal val="#ppt_w"/>
                                          </p:val>
                                        </p:tav>
                                      </p:tavLst>
                                    </p:anim>
                                    <p:anim calcmode="lin" valueType="num">
                                      <p:cBhvr>
                                        <p:cTn dur="350" fill="hold" id="29"/>
                                        <p:tgtEl>
                                          <p:spTgt spid="67"/>
                                        </p:tgtEl>
                                        <p:attrNameLst>
                                          <p:attrName>ppt_h</p:attrName>
                                        </p:attrNameLst>
                                      </p:cBhvr>
                                      <p:tavLst>
                                        <p:tav tm="0">
                                          <p:val>
                                            <p:fltVal val="0"/>
                                          </p:val>
                                        </p:tav>
                                        <p:tav tm="100000">
                                          <p:val>
                                            <p:strVal val="#ppt_h"/>
                                          </p:val>
                                        </p:tav>
                                      </p:tavLst>
                                    </p:anim>
                                    <p:animEffect filter="fade" transition="in">
                                      <p:cBhvr>
                                        <p:cTn dur="350" id="30"/>
                                        <p:tgtEl>
                                          <p:spTgt spid="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bg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Rotate left with solid fill" id="16" name="Graphic 15">
            <a:extLst>
              <a:ext uri="{FF2B5EF4-FFF2-40B4-BE49-F238E27FC236}">
                <a16:creationId xmlns:a16="http://schemas.microsoft.com/office/drawing/2014/main" id="{75CCD8C8-B5D1-4533-BDC1-0A6C7DC5B1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3696691" y="559308"/>
            <a:ext cx="667512" cy="667512"/>
          </a:xfrm>
          <a:prstGeom prst="rect">
            <a:avLst/>
          </a:prstGeom>
        </p:spPr>
      </p:pic>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2586360488"/>
      </p:ext>
    </p:extLst>
  </p:cSld>
  <p:clrMapOvr>
    <a:masterClrMapping/>
  </p:clrMapOvr>
  <p:transition advTm="164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6"/>
                                        </p:tgtEl>
                                        <p:attrNameLst>
                                          <p:attrName>style.visibility</p:attrName>
                                        </p:attrNameLst>
                                      </p:cBhvr>
                                      <p:to>
                                        <p:strVal val="visible"/>
                                      </p:to>
                                    </p:set>
                                    <p:animEffect filter="wipe(up)" transition="in">
                                      <p:cBhvr>
                                        <p:cTn dur="500" id="7"/>
                                        <p:tgtEl>
                                          <p:spTgt spid="1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4"/>
                                        </p:tgtEl>
                                        <p:attrNameLst>
                                          <p:attrName>style.visibility</p:attrName>
                                        </p:attrNameLst>
                                      </p:cBhvr>
                                      <p:to>
                                        <p:strVal val="visible"/>
                                      </p:to>
                                    </p:set>
                                    <p:animEffect filter="wipe(up)"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570CAE6-0211-44E3-AE93-5FEC6985EC0F}"/>
              </a:ext>
            </a:extLst>
          </p:cNvPr>
          <p:cNvSpPr/>
          <p:nvPr/>
        </p:nvSpPr>
        <p:spPr>
          <a:xfrm>
            <a:off x="1333500" y="320040"/>
            <a:ext cx="9984498" cy="3505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 name="Rectangle: Rounded Corners 1">
            <a:extLst>
              <a:ext uri="{FF2B5EF4-FFF2-40B4-BE49-F238E27FC236}">
                <a16:creationId xmlns:a16="http://schemas.microsoft.com/office/drawing/2014/main" id="{550702AE-D4F9-4756-AD01-4D87CC2547FD}"/>
              </a:ext>
            </a:extLst>
          </p:cNvPr>
          <p:cNvSpPr/>
          <p:nvPr/>
        </p:nvSpPr>
        <p:spPr>
          <a:xfrm>
            <a:off x="7744746" y="371856"/>
            <a:ext cx="1947672"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7c7aa0df9312a23c5d48d0d77adc99b6">
            <a:pPr algn="ctr"/>
            <a:r>
              <a:rPr lang="es-ES" sz="1000">
                <a:solidFill>
                  <a:schemeClr val="tx1"/>
                </a:solidFill>
                <a:latin charset="0" panose="020B0506020202020204" pitchFamily="34" typeface="Arial Nova Cond"/>
              </a:rPr>
              <a:t>COVID-19 Surveillance (Agrégées)</a:t>
            </a:r>
          </a:p>
        </p:txBody>
      </p:sp>
      <p:sp>
        <p:nvSpPr>
          <p:cNvPr id="3" name="Rectangle: Rounded Corners 2">
            <a:extLst>
              <a:ext uri="{FF2B5EF4-FFF2-40B4-BE49-F238E27FC236}">
                <a16:creationId xmlns:a16="http://schemas.microsoft.com/office/drawing/2014/main" id="{66BCBC49-5715-49C5-B347-EDC18C7C9767}"/>
              </a:ext>
            </a:extLst>
          </p:cNvPr>
          <p:cNvSpPr/>
          <p:nvPr/>
        </p:nvSpPr>
        <p:spPr>
          <a:xfrm>
            <a:off x="2488610"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0afeec627f812c0973216d5a6fb80203">
            <a:pPr algn="ctr"/>
            <a:r>
              <a:rPr lang="es-ES" sz="1000">
                <a:solidFill>
                  <a:schemeClr val="tx1"/>
                </a:solidFill>
                <a:latin charset="0" panose="020B0506020202020204" pitchFamily="34" typeface="Arial Nova Cond"/>
              </a:rPr>
              <a:t>VIH Cas</a:t>
            </a:r>
          </a:p>
        </p:txBody>
      </p:sp>
      <p:sp>
        <p:nvSpPr>
          <p:cNvPr id="4" name="Rectangle: Rounded Corners 3">
            <a:extLst>
              <a:ext uri="{FF2B5EF4-FFF2-40B4-BE49-F238E27FC236}">
                <a16:creationId xmlns:a16="http://schemas.microsoft.com/office/drawing/2014/main" id="{C6924BB8-D73F-4144-97E9-4AC9B26EAF5E}"/>
              </a:ext>
            </a:extLst>
          </p:cNvPr>
          <p:cNvSpPr/>
          <p:nvPr/>
        </p:nvSpPr>
        <p:spPr>
          <a:xfrm>
            <a:off x="3299724" y="371856"/>
            <a:ext cx="11887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471b67a37457581fc8cf7794a511ca80">
            <a:pPr algn="ctr"/>
            <a:r>
              <a:rPr lang="es-ES" sz="1000">
                <a:solidFill>
                  <a:schemeClr val="tx1"/>
                </a:solidFill>
                <a:latin charset="0" panose="020B0506020202020204" pitchFamily="34" typeface="Arial Nova Cond"/>
              </a:rPr>
              <a:t>VIH District (SNU2)</a:t>
            </a:r>
          </a:p>
        </p:txBody>
      </p:sp>
      <p:sp>
        <p:nvSpPr>
          <p:cNvPr id="5" name="Rectangle: Rounded Corners 4">
            <a:extLst>
              <a:ext uri="{FF2B5EF4-FFF2-40B4-BE49-F238E27FC236}">
                <a16:creationId xmlns:a16="http://schemas.microsoft.com/office/drawing/2014/main" id="{979608E5-AAD0-4038-A672-3766D018FFC1}"/>
              </a:ext>
            </a:extLst>
          </p:cNvPr>
          <p:cNvSpPr/>
          <p:nvPr/>
        </p:nvSpPr>
        <p:spPr>
          <a:xfrm>
            <a:off x="9772012" y="371856"/>
            <a:ext cx="6400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3ad1ce2affa82053413d92ed4160310b">
            <a:pPr algn="ctr"/>
            <a:r>
              <a:rPr lang="es-ES" sz="1000">
                <a:solidFill>
                  <a:schemeClr val="tx1"/>
                </a:solidFill>
                <a:latin charset="0" panose="020B0506020202020204" pitchFamily="34" typeface="Arial Nova Cond"/>
              </a:rPr>
              <a:t>VIH Etablissement</a:t>
            </a:r>
          </a:p>
        </p:txBody>
      </p:sp>
      <p:sp>
        <p:nvSpPr>
          <p:cNvPr id="7" name="Rectangle: Rounded Corners 6">
            <a:extLst>
              <a:ext uri="{FF2B5EF4-FFF2-40B4-BE49-F238E27FC236}">
                <a16:creationId xmlns:a16="http://schemas.microsoft.com/office/drawing/2014/main" id="{084B0151-3343-48D4-835B-62C4D769B647}"/>
              </a:ext>
            </a:extLst>
          </p:cNvPr>
          <p:cNvSpPr/>
          <p:nvPr/>
        </p:nvSpPr>
        <p:spPr>
          <a:xfrm>
            <a:off x="4568038" y="371856"/>
            <a:ext cx="109728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1ebafa34a148e0b7bd57e6dc471c198f">
            <a:pPr algn="ctr"/>
            <a:r>
              <a:rPr lang="es-ES" sz="1000">
                <a:solidFill>
                  <a:schemeClr val="tx1"/>
                </a:solidFill>
                <a:latin charset="0" panose="020B0506020202020204" pitchFamily="34" typeface="Arial Nova Cond"/>
              </a:rPr>
              <a:t>Vaccination Cartes</a:t>
            </a:r>
          </a:p>
        </p:txBody>
      </p:sp>
      <p:sp>
        <p:nvSpPr>
          <p:cNvPr id="8" name="Rectangle: Rounded Corners 7">
            <a:extLst>
              <a:ext uri="{FF2B5EF4-FFF2-40B4-BE49-F238E27FC236}">
                <a16:creationId xmlns:a16="http://schemas.microsoft.com/office/drawing/2014/main" id="{75DDC043-F14E-4239-BBBC-293F2279AE46}"/>
              </a:ext>
            </a:extLst>
          </p:cNvPr>
          <p:cNvSpPr/>
          <p:nvPr/>
        </p:nvSpPr>
        <p:spPr>
          <a:xfrm>
            <a:off x="5744912" y="371856"/>
            <a:ext cx="192024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b731af9efd30b6a376c63c0f67fae29f">
            <a:pPr algn="ctr"/>
            <a:r>
              <a:rPr lang="es-ES" sz="1000">
                <a:solidFill>
                  <a:schemeClr val="tx1"/>
                </a:solidFill>
                <a:latin charset="0" panose="020B0506020202020204" pitchFamily="34" typeface="Arial Nova Cond"/>
              </a:rPr>
              <a:t>Vaccination Gestion des stocks</a:t>
            </a:r>
          </a:p>
        </p:txBody>
      </p:sp>
      <p:sp>
        <p:nvSpPr>
          <p:cNvPr id="11" name="Rectangle: Rounded Corners 10">
            <a:extLst>
              <a:ext uri="{FF2B5EF4-FFF2-40B4-BE49-F238E27FC236}">
                <a16:creationId xmlns:a16="http://schemas.microsoft.com/office/drawing/2014/main" id="{2BB99EA0-FB8A-439D-B77F-814A413D2959}"/>
              </a:ext>
            </a:extLst>
          </p:cNvPr>
          <p:cNvSpPr/>
          <p:nvPr/>
        </p:nvSpPr>
        <p:spPr>
          <a:xfrm>
            <a:off x="10491688" y="371856"/>
            <a:ext cx="731520" cy="246888"/>
          </a:xfrm>
          <a:prstGeom prst="roundRect">
            <a:avLst>
              <a:gd fmla="val 50000" name="adj"/>
            </a:avLst>
          </a:prstGeom>
          <a:solidFill>
            <a:srgbClr val="EBED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9859a3cdbd187f6f97a0a07ec71ae404">
            <a:pPr algn="ctr"/>
            <a:r>
              <a:rPr lang="es-ES" sz="1000">
                <a:solidFill>
                  <a:schemeClr val="tx1"/>
                </a:solidFill>
                <a:latin charset="0" panose="020B0506020202020204" pitchFamily="34" typeface="Arial Nova Cond"/>
              </a:rPr>
              <a:t>VIH Niveau national</a:t>
            </a:r>
          </a:p>
        </p:txBody>
      </p:sp>
      <p:pic>
        <p:nvPicPr>
          <p:cNvPr descr="Arrow: Rotate right with solid fill" id="14" name="Graphic 13">
            <a:extLst>
              <a:ext uri="{FF2B5EF4-FFF2-40B4-BE49-F238E27FC236}">
                <a16:creationId xmlns:a16="http://schemas.microsoft.com/office/drawing/2014/main" id="{4AAE5F5B-3F99-46F7-9C6A-718F7EBE7B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924" y="108204"/>
            <a:ext cx="784860" cy="784860"/>
          </a:xfrm>
          <a:prstGeom prst="rect">
            <a:avLst/>
          </a:prstGeom>
        </p:spPr>
      </p:pic>
      <p:pic>
        <p:nvPicPr>
          <p:cNvPr descr="Arrow: Slight curve with solid fill" id="10" name="Graphic 9">
            <a:extLst>
              <a:ext uri="{FF2B5EF4-FFF2-40B4-BE49-F238E27FC236}">
                <a16:creationId xmlns:a16="http://schemas.microsoft.com/office/drawing/2014/main" id="{CB85EF6A-C7C5-4D6D-9637-6506B9406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478692" y="60820"/>
            <a:ext cx="800142" cy="800142"/>
          </a:xfrm>
          <a:prstGeom prst="rect">
            <a:avLst/>
          </a:prstGeom>
        </p:spPr>
      </p:pic>
      <p:sp>
        <p:nvSpPr>
          <p:cNvPr id="23" name="Rectangle 22">
            <a:extLst>
              <a:ext uri="{FF2B5EF4-FFF2-40B4-BE49-F238E27FC236}">
                <a16:creationId xmlns:a16="http://schemas.microsoft.com/office/drawing/2014/main" id="{77588B77-A04E-4CBC-AF9B-E4F3170BD9A2}"/>
              </a:ext>
            </a:extLst>
          </p:cNvPr>
          <p:cNvSpPr/>
          <p:nvPr/>
        </p:nvSpPr>
        <p:spPr>
          <a:xfrm>
            <a:off x="0" y="819194"/>
            <a:ext cx="12192000" cy="6153106"/>
          </a:xfrm>
          <a:prstGeom prst="rect">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2" name="Picture 21">
            <a:extLst>
              <a:ext uri="{FF2B5EF4-FFF2-40B4-BE49-F238E27FC236}">
                <a16:creationId xmlns:a16="http://schemas.microsoft.com/office/drawing/2014/main" id="{8B549C24-54C8-491F-B882-7AA17CA2F132}"/>
              </a:ext>
            </a:extLst>
          </p:cNvPr>
          <p:cNvPicPr>
            <a:picLocks noChangeAspect="1"/>
          </p:cNvPicPr>
          <p:nvPr/>
        </p:nvPicPr>
        <p:blipFill>
          <a:blip r:embed="rId9"/>
          <a:stretch>
            <a:fillRect/>
          </a:stretch>
        </p:blipFill>
        <p:spPr>
          <a:xfrm>
            <a:off x="-1" y="819540"/>
            <a:ext cx="12664267" cy="6038460"/>
          </a:xfrm>
          <a:prstGeom prst="rect">
            <a:avLst/>
          </a:prstGeom>
        </p:spPr>
      </p:pic>
      <p:grpSp>
        <p:nvGrpSpPr>
          <p:cNvPr id="24" name="Group 23">
            <a:extLst>
              <a:ext uri="{FF2B5EF4-FFF2-40B4-BE49-F238E27FC236}">
                <a16:creationId xmlns:a16="http://schemas.microsoft.com/office/drawing/2014/main" id="{71EE7515-7BF6-4317-AA85-FF8C17A3D9BC}"/>
              </a:ext>
            </a:extLst>
          </p:cNvPr>
          <p:cNvGrpSpPr/>
          <p:nvPr/>
        </p:nvGrpSpPr>
        <p:grpSpPr>
          <a:xfrm>
            <a:off x="1395556" y="375666"/>
            <a:ext cx="1005840" cy="246888"/>
            <a:chOff x="984270" y="909447"/>
            <a:chExt cx="1005840" cy="246888"/>
          </a:xfrm>
        </p:grpSpPr>
        <p:sp>
          <p:nvSpPr>
            <p:cNvPr id="25" name="Rectangle: Rounded Corners 24">
              <a:extLst>
                <a:ext uri="{FF2B5EF4-FFF2-40B4-BE49-F238E27FC236}">
                  <a16:creationId xmlns:a16="http://schemas.microsoft.com/office/drawing/2014/main" id="{1F40BF77-9FAD-4E54-A235-9D9649D84D07}"/>
                </a:ext>
              </a:extLst>
            </p:cNvPr>
            <p:cNvSpPr/>
            <p:nvPr/>
          </p:nvSpPr>
          <p:spPr>
            <a:xfrm>
              <a:off x="984270" y="909447"/>
              <a:ext cx="1005840" cy="246888"/>
            </a:xfrm>
            <a:prstGeom prst="roundRect">
              <a:avLst>
                <a:gd fmla="val 50000" name="adj"/>
              </a:avLst>
            </a:prstGeom>
            <a:solidFill>
              <a:srgbClr val="EBEDEF"/>
            </a:solidFill>
            <a:ln>
              <a:solidFill>
                <a:srgbClr val="EBEDEF"/>
              </a:solid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tx1"/>
                  </a:solidFill>
                  <a:latin charset="0" panose="020B0506020202020204" pitchFamily="34" typeface="Arial Nova Cond"/>
                </a:rPr>
                <a:t>Vaccination</a:t>
              </a:r>
            </a:p>
          </p:txBody>
        </p:sp>
        <p:pic>
          <p:nvPicPr>
            <p:cNvPr descr="Star with solid fill" id="26" name="Graphic 25">
              <a:extLst>
                <a:ext uri="{FF2B5EF4-FFF2-40B4-BE49-F238E27FC236}">
                  <a16:creationId xmlns:a16="http://schemas.microsoft.com/office/drawing/2014/main" id="{05E1FF4D-8B83-4DD9-B374-805B57F5D4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8194" y="933777"/>
              <a:ext cx="173297" cy="173297"/>
            </a:xfrm>
            <a:prstGeom prst="rect">
              <a:avLst/>
            </a:prstGeom>
          </p:spPr>
        </p:pic>
      </p:grpSp>
      <p:grpSp>
        <p:nvGrpSpPr>
          <p:cNvPr id="19" name="Group 18">
            <a:extLst>
              <a:ext uri="{FF2B5EF4-FFF2-40B4-BE49-F238E27FC236}">
                <a16:creationId xmlns:a16="http://schemas.microsoft.com/office/drawing/2014/main" id="{7B848BED-950E-4944-8B2F-151C98924713}"/>
              </a:ext>
            </a:extLst>
          </p:cNvPr>
          <p:cNvGrpSpPr/>
          <p:nvPr/>
        </p:nvGrpSpPr>
        <p:grpSpPr>
          <a:xfrm>
            <a:off x="1403176" y="371856"/>
            <a:ext cx="1005840" cy="246888"/>
            <a:chOff x="984270" y="909447"/>
            <a:chExt cx="1005840" cy="246888"/>
          </a:xfrm>
        </p:grpSpPr>
        <p:sp>
          <p:nvSpPr>
            <p:cNvPr id="6" name="Rectangle: Rounded Corners 5">
              <a:extLst>
                <a:ext uri="{FF2B5EF4-FFF2-40B4-BE49-F238E27FC236}">
                  <a16:creationId xmlns:a16="http://schemas.microsoft.com/office/drawing/2014/main" id="{5AAB18DE-5B1B-4609-9A4A-C94D2E1E05EF}"/>
                </a:ext>
              </a:extLst>
            </p:cNvPr>
            <p:cNvSpPr/>
            <p:nvPr/>
          </p:nvSpPr>
          <p:spPr>
            <a:xfrm>
              <a:off x="984270" y="909447"/>
              <a:ext cx="1005840" cy="246888"/>
            </a:xfrm>
            <a:prstGeom prst="roundRect">
              <a:avLst>
                <a:gd fmla="val 50000" name="adj"/>
              </a:avLst>
            </a:prstGeom>
            <a:solidFill>
              <a:srgbClr val="027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45720" rtlCol="0"/>
            <a:lstStyle/>
            <a:p txid="70b5b9323b1b8d39788d7b99cef91bda">
              <a:pPr algn="r"/>
              <a:r>
                <a:rPr lang="es-ES" sz="1000">
                  <a:solidFill>
                    <a:schemeClr val="bg1"/>
                  </a:solidFill>
                  <a:latin charset="0" panose="020B0506020202020204" pitchFamily="34" typeface="Arial Nova Cond"/>
                </a:rPr>
                <a:t>Vaccination</a:t>
              </a:r>
            </a:p>
          </p:txBody>
        </p:sp>
        <p:pic>
          <p:nvPicPr>
            <p:cNvPr descr="Star with solid fill" id="18" name="Graphic 17">
              <a:extLst>
                <a:ext uri="{FF2B5EF4-FFF2-40B4-BE49-F238E27FC236}">
                  <a16:creationId xmlns:a16="http://schemas.microsoft.com/office/drawing/2014/main" id="{58BB6CF1-1F40-431F-BDFA-6B805CB968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8194" y="933777"/>
              <a:ext cx="173297" cy="173297"/>
            </a:xfrm>
            <a:prstGeom prst="rect">
              <a:avLst/>
            </a:prstGeom>
          </p:spPr>
        </p:pic>
      </p:grpSp>
    </p:spTree>
    <p:custDataLst>
      <p:tags r:id="rId1"/>
    </p:custDataLst>
    <p:extLst>
      <p:ext uri="{BB962C8B-B14F-4D97-AF65-F5344CB8AC3E}">
        <p14:creationId xmlns:p14="http://schemas.microsoft.com/office/powerpoint/2010/main" val="3233720786"/>
      </p:ext>
    </p:extLst>
  </p:cSld>
  <p:clrMapOvr>
    <a:masterClrMapping/>
  </p:clrMapOvr>
  <mc:AlternateContent xmlns:mc="http://schemas.openxmlformats.org/markup-compatibility/2006" xmlns:p14="http://schemas.microsoft.com/office/powerpoint/2010/main">
    <mc:Choice Requires="p14">
      <p:transition advTm="8891" p14:dur="2000" spd="slow"/>
    </mc:Choice>
    <mc:Fallback xmlns="">
      <p:transition advTm="889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250" id="7"/>
                                        <p:tgtEl>
                                          <p:spTgt spid="19"/>
                                        </p:tgtEl>
                                      </p:cBhvr>
                                    </p:animEffect>
                                  </p:childTnLst>
                                </p:cTn>
                              </p:par>
                              <p:par>
                                <p:cTn fill="hold" id="8" nodeType="withEffect" presetClass="entr" presetID="22" presetSubtype="2">
                                  <p:stCondLst>
                                    <p:cond delay="0"/>
                                  </p:stCondLst>
                                  <p:childTnLst>
                                    <p:set>
                                      <p:cBhvr>
                                        <p:cTn dur="1" fill="hold" id="9">
                                          <p:stCondLst>
                                            <p:cond delay="0"/>
                                          </p:stCondLst>
                                        </p:cTn>
                                        <p:tgtEl>
                                          <p:spTgt spid="10"/>
                                        </p:tgtEl>
                                        <p:attrNameLst>
                                          <p:attrName>style.visibility</p:attrName>
                                        </p:attrNameLst>
                                      </p:cBhvr>
                                      <p:to>
                                        <p:strVal val="visible"/>
                                      </p:to>
                                    </p:set>
                                    <p:animEffect filter="wipe(right)" transition="in">
                                      <p:cBhvr>
                                        <p:cTn dur="500" id="10"/>
                                        <p:tgtEl>
                                          <p:spTgt spid="10"/>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250" id="14"/>
                                        <p:tgtEl>
                                          <p:spTgt spid="23"/>
                                        </p:tgtEl>
                                      </p:cBhvr>
                                    </p:animEffect>
                                  </p:childTnLst>
                                </p:cTn>
                              </p:par>
                            </p:childTnLst>
                          </p:cTn>
                        </p:par>
                        <p:par>
                          <p:cTn fill="hold" id="15">
                            <p:stCondLst>
                              <p:cond delay="750"/>
                            </p:stCondLst>
                            <p:childTnLst>
                              <p:par>
                                <p:cTn fill="hold" id="16" nodeType="afterEffect" presetClass="entr" presetID="22" presetSubtype="1">
                                  <p:stCondLst>
                                    <p:cond delay="0"/>
                                  </p:stCondLst>
                                  <p:childTnLst>
                                    <p:set>
                                      <p:cBhvr>
                                        <p:cTn dur="1" fill="hold" id="17">
                                          <p:stCondLst>
                                            <p:cond delay="0"/>
                                          </p:stCondLst>
                                        </p:cTn>
                                        <p:tgtEl>
                                          <p:spTgt spid="14"/>
                                        </p:tgtEl>
                                        <p:attrNameLst>
                                          <p:attrName>style.visibility</p:attrName>
                                        </p:attrNameLst>
                                      </p:cBhvr>
                                      <p:to>
                                        <p:strVal val="visible"/>
                                      </p:to>
                                    </p:set>
                                    <p:animEffect filter="wipe(up)" transition="in">
                                      <p:cBhvr>
                                        <p:cTn dur="500" id="18"/>
                                        <p:tgtEl>
                                          <p:spTgt spid="14"/>
                                        </p:tgtEl>
                                      </p:cBhvr>
                                    </p:animEffect>
                                  </p:childTnLst>
                                </p:cTn>
                              </p:par>
                            </p:childTnLst>
                          </p:cTn>
                        </p:par>
                        <p:par>
                          <p:cTn fill="hold" id="19">
                            <p:stCondLst>
                              <p:cond delay="1250"/>
                            </p:stCondLst>
                            <p:childTnLst>
                              <p:par>
                                <p:cTn fill="hold" id="20" nodeType="after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250" id="22"/>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74961-A905-784D-635C-0FD9C6024DB4}"/>
              </a:ext>
            </a:extLst>
          </p:cNvPr>
          <p:cNvSpPr txBox="1"/>
          <p:nvPr/>
        </p:nvSpPr>
        <p:spPr>
          <a:xfrm>
            <a:off x="4825388" y="358048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305000" p14:dur="2000" spd="slow"/>
    </mc:Choice>
    <mc:Fallback xmlns="">
      <p:transition advTm="305000"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4"/>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298441" y="1144156"/>
            <a:ext cx="4598159" cy="830997"/>
          </a:xfrm>
          <a:prstGeom prst="rect">
            <a:avLst/>
          </a:prstGeom>
          <a:noFill/>
        </p:spPr>
        <p:txBody>
          <a:bodyPr rtlCol="0" wrap="square">
            <a:spAutoFit/>
          </a:bodyPr>
          <a:lstStyle/>
          <a:p txid="3e3904dcf23c34bf3b97fe59c4cc19c0">
            <a:pPr algn="l">
              <a:buClr>
                <a:srgbClr val="008CCF"/>
              </a:buClr>
            </a:pPr>
            <a:r>
              <a:rPr dirty="0" lang="en-US" sz="2400"/>
              <a:t>Fournit un accès rapide aux objets d'analyse</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93560" y="1975153"/>
            <a:ext cx="5343935" cy="3873176"/>
          </a:xfrm>
          <a:prstGeom prst="rect">
            <a:avLst/>
          </a:prstGeom>
          <a:noFill/>
        </p:spPr>
        <p:txBody>
          <a:bodyPr rtlCol="0" wrap="square">
            <a:spAutoFit/>
          </a:bodyPr>
          <a:lstStyle/>
          <a:p txid="d6d58fcf5589a8d8663843044def5920">
            <a:pPr algn="l" indent="-342900" marL="342900">
              <a:lnSpc>
                <a:spcPts val="3300"/>
              </a:lnSpc>
              <a:buClr>
                <a:srgbClr val="008CCF"/>
              </a:buClr>
              <a:buFont charset="-79" pitchFamily="2" typeface="Rubik"/>
              <a:buChar char="•"/>
            </a:pPr>
            <a:r>
              <a:rPr dirty="0" lang="en-US" sz="2400"/>
              <a:t>Interface du tableau de bord :</a:t>
            </a:r>
          </a:p>
          <a:p txid="431bfed8159af2fe60674ab06753cdae">
            <a:pPr indent="-342900" lvl="1" marL="800100">
              <a:lnSpc>
                <a:spcPts val="3300"/>
              </a:lnSpc>
              <a:buClr>
                <a:srgbClr val="008CCF"/>
              </a:buClr>
              <a:buFont charset="-79" pitchFamily="2" typeface="Rubik"/>
              <a:buChar char="•"/>
            </a:pPr>
            <a:r>
              <a:rPr dirty="0" lang="en-US" sz="2400"/>
              <a:t>Affichage de tous les tableaux de bord disponibles</a:t>
            </a:r>
          </a:p>
          <a:p txid="86222b9006e7de3ba146625b526d9165">
            <a:pPr indent="-342900" lvl="1" marL="800100">
              <a:lnSpc>
                <a:spcPts val="3300"/>
              </a:lnSpc>
              <a:buClr>
                <a:srgbClr val="008CCF"/>
              </a:buClr>
              <a:buFont charset="-79" pitchFamily="2" typeface="Rubik"/>
              <a:buChar char="•"/>
            </a:pPr>
            <a:r>
              <a:rPr dirty="0" lang="en-US" sz="2400"/>
              <a:t>Enregistrement des favoris</a:t>
            </a:r>
          </a:p>
          <a:p txid="98bdc0fd63a0d739656bbe42b3fe9cae">
            <a:pPr indent="-342900" lvl="1" marL="800100">
              <a:lnSpc>
                <a:spcPts val="3300"/>
              </a:lnSpc>
              <a:buClr>
                <a:srgbClr val="008CCF"/>
              </a:buClr>
              <a:buFont charset="-79" pitchFamily="2" typeface="Rubik"/>
              <a:buChar char="•"/>
            </a:pPr>
            <a:r>
              <a:rPr dirty="0" lang="en-US" sz="2400"/>
              <a:t>Modification des tableaux de bord</a:t>
            </a:r>
          </a:p>
          <a:p txid="62563d1cd9d3d13aff8cb0105b67f7d6">
            <a:pPr indent="-342900" lvl="1" marL="800100">
              <a:lnSpc>
                <a:spcPts val="3300"/>
              </a:lnSpc>
              <a:buClr>
                <a:srgbClr val="008CCF"/>
              </a:buClr>
              <a:buFont charset="-79" pitchFamily="2" typeface="Rubik"/>
              <a:buChar char="•"/>
            </a:pPr>
            <a:r>
              <a:rPr dirty="0" lang="en-US" sz="2400"/>
              <a:t>Partage avec d'autres utilisateurs</a:t>
            </a:r>
          </a:p>
          <a:p txid="f7c55506a8620a720907516eedec4fd1">
            <a:pPr indent="-342900" lvl="1" marL="800100">
              <a:lnSpc>
                <a:spcPts val="3300"/>
              </a:lnSpc>
              <a:buClr>
                <a:srgbClr val="008CCF"/>
              </a:buClr>
              <a:buFont charset="-79" pitchFamily="2" typeface="Rubik"/>
              <a:buChar char="•"/>
            </a:pPr>
            <a:r>
              <a:rPr dirty="0" lang="en-US" sz="2400"/>
              <a:t>Affichage de la description</a:t>
            </a:r>
          </a:p>
          <a:p txid="506360fe2677163ed7fb4d2d0d5d3b16">
            <a:pPr indent="-342900" lvl="1" marL="800100">
              <a:lnSpc>
                <a:spcPts val="3300"/>
              </a:lnSpc>
              <a:buClr>
                <a:srgbClr val="008CCF"/>
              </a:buClr>
              <a:buFont charset="-79" pitchFamily="2" typeface="Rubik"/>
              <a:buChar char="•"/>
            </a:pPr>
            <a:r>
              <a:rPr dirty="0" lang="en-US" sz="2400"/>
              <a:t>Impression des tableaux de bord</a:t>
            </a:r>
          </a:p>
          <a:p txid="1ffd06e59f2de25887fce55783b8f6ed">
            <a:pPr indent="-342900" lvl="1" marL="800100">
              <a:lnSpc>
                <a:spcPts val="3300"/>
              </a:lnSpc>
              <a:buClr>
                <a:srgbClr val="008CCF"/>
              </a:buClr>
              <a:buFont charset="-79" pitchFamily="2" typeface="Rubik"/>
              <a:buChar char="•"/>
            </a:pPr>
            <a:r>
              <a:rPr dirty="0" lang="en-US" sz="2400"/>
              <a:t>Interaction avec les éléments du tableau de bord</a:t>
            </a:r>
          </a:p>
        </p:txBody>
      </p:sp>
      <p:pic>
        <p:nvPicPr>
          <p:cNvPr id="4" name="Graphic 3">
            <a:extLst>
              <a:ext uri="{FF2B5EF4-FFF2-40B4-BE49-F238E27FC236}">
                <a16:creationId xmlns:a16="http://schemas.microsoft.com/office/drawing/2014/main" id="{B2CBE7BB-2A80-4B22-81C6-FB9598914F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8817" y="2534496"/>
            <a:ext cx="1906905" cy="1906905"/>
          </a:xfrm>
          <a:prstGeom prst="rect">
            <a:avLst/>
          </a:prstGeom>
        </p:spPr>
      </p:pic>
      <p:cxnSp>
        <p:nvCxnSpPr>
          <p:cNvPr id="16" name="Straight Arrow Connector 15">
            <a:extLst>
              <a:ext uri="{FF2B5EF4-FFF2-40B4-BE49-F238E27FC236}">
                <a16:creationId xmlns:a16="http://schemas.microsoft.com/office/drawing/2014/main" id="{FA738D8E-069E-46FC-9646-DFB04D84E1AC}"/>
              </a:ext>
            </a:extLst>
          </p:cNvPr>
          <p:cNvCxnSpPr>
            <a:cxnSpLocks/>
          </p:cNvCxnSpPr>
          <p:nvPr/>
        </p:nvCxnSpPr>
        <p:spPr>
          <a:xfrm>
            <a:off x="5359269" y="155965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3055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16"/>
                                        </p:tgtEl>
                                        <p:attrNameLst>
                                          <p:attrName>style.visibility</p:attrName>
                                        </p:attrNameLst>
                                      </p:cBhvr>
                                      <p:to>
                                        <p:strVal val="visible"/>
                                      </p:to>
                                    </p:set>
                                    <p:animEffect filter="wipe(left)" transition="in">
                                      <p:cBhvr>
                                        <p:cTn dur="500" id="14"/>
                                        <p:tgtEl>
                                          <p:spTgt spid="16"/>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xEl>
                                              <p:pRg end="0" st="0"/>
                                            </p:txEl>
                                          </p:spTgt>
                                        </p:tgtEl>
                                        <p:attrNameLst>
                                          <p:attrName>style.visibility</p:attrName>
                                        </p:attrNameLst>
                                      </p:cBhvr>
                                      <p:to>
                                        <p:strVal val="visible"/>
                                      </p:to>
                                    </p:set>
                                    <p:animEffect filter="fade" transition="in">
                                      <p:cBhvr>
                                        <p:cTn dur="500" id="23"/>
                                        <p:tgtEl>
                                          <p:spTgt spid="15">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15">
                                            <p:txEl>
                                              <p:pRg end="1" st="1"/>
                                            </p:txEl>
                                          </p:spTgt>
                                        </p:tgtEl>
                                        <p:attrNameLst>
                                          <p:attrName>style.visibility</p:attrName>
                                        </p:attrNameLst>
                                      </p:cBhvr>
                                      <p:to>
                                        <p:strVal val="visible"/>
                                      </p:to>
                                    </p:set>
                                    <p:animEffect filter="fade" transition="in">
                                      <p:cBhvr>
                                        <p:cTn dur="500" id="28"/>
                                        <p:tgtEl>
                                          <p:spTgt spid="15">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5">
                                            <p:txEl>
                                              <p:pRg end="2" st="2"/>
                                            </p:txEl>
                                          </p:spTgt>
                                        </p:tgtEl>
                                        <p:attrNameLst>
                                          <p:attrName>style.visibility</p:attrName>
                                        </p:attrNameLst>
                                      </p:cBhvr>
                                      <p:to>
                                        <p:strVal val="visible"/>
                                      </p:to>
                                    </p:set>
                                    <p:animEffect filter="fade" transition="in">
                                      <p:cBhvr>
                                        <p:cTn dur="500" id="33"/>
                                        <p:tgtEl>
                                          <p:spTgt spid="15">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15">
                                            <p:txEl>
                                              <p:pRg end="3" st="3"/>
                                            </p:txEl>
                                          </p:spTgt>
                                        </p:tgtEl>
                                        <p:attrNameLst>
                                          <p:attrName>style.visibility</p:attrName>
                                        </p:attrNameLst>
                                      </p:cBhvr>
                                      <p:to>
                                        <p:strVal val="visible"/>
                                      </p:to>
                                    </p:set>
                                    <p:animEffect filter="fade" transition="in">
                                      <p:cBhvr>
                                        <p:cTn dur="500" id="38"/>
                                        <p:tgtEl>
                                          <p:spTgt spid="15">
                                            <p:txEl>
                                              <p:pRg end="3" st="3"/>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5">
                                            <p:txEl>
                                              <p:pRg end="4" st="4"/>
                                            </p:txEl>
                                          </p:spTgt>
                                        </p:tgtEl>
                                        <p:attrNameLst>
                                          <p:attrName>style.visibility</p:attrName>
                                        </p:attrNameLst>
                                      </p:cBhvr>
                                      <p:to>
                                        <p:strVal val="visible"/>
                                      </p:to>
                                    </p:set>
                                    <p:animEffect filter="fade" transition="in">
                                      <p:cBhvr>
                                        <p:cTn dur="500" id="43"/>
                                        <p:tgtEl>
                                          <p:spTgt spid="15">
                                            <p:txEl>
                                              <p:pRg end="4" st="4"/>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5">
                                            <p:txEl>
                                              <p:pRg end="5" st="5"/>
                                            </p:txEl>
                                          </p:spTgt>
                                        </p:tgtEl>
                                        <p:attrNameLst>
                                          <p:attrName>style.visibility</p:attrName>
                                        </p:attrNameLst>
                                      </p:cBhvr>
                                      <p:to>
                                        <p:strVal val="visible"/>
                                      </p:to>
                                    </p:set>
                                    <p:animEffect filter="fade" transition="in">
                                      <p:cBhvr>
                                        <p:cTn dur="500" id="48"/>
                                        <p:tgtEl>
                                          <p:spTgt spid="15">
                                            <p:txEl>
                                              <p:pRg end="5" st="5"/>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15">
                                            <p:txEl>
                                              <p:pRg end="6" st="6"/>
                                            </p:txEl>
                                          </p:spTgt>
                                        </p:tgtEl>
                                        <p:attrNameLst>
                                          <p:attrName>style.visibility</p:attrName>
                                        </p:attrNameLst>
                                      </p:cBhvr>
                                      <p:to>
                                        <p:strVal val="visible"/>
                                      </p:to>
                                    </p:set>
                                    <p:animEffect filter="fade" transition="in">
                                      <p:cBhvr>
                                        <p:cTn dur="500" id="53"/>
                                        <p:tgtEl>
                                          <p:spTgt spid="15">
                                            <p:txEl>
                                              <p:pRg end="6" st="6"/>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5">
                                            <p:txEl>
                                              <p:pRg end="7" st="7"/>
                                            </p:txEl>
                                          </p:spTgt>
                                        </p:tgtEl>
                                        <p:attrNameLst>
                                          <p:attrName>style.visibility</p:attrName>
                                        </p:attrNameLst>
                                      </p:cBhvr>
                                      <p:to>
                                        <p:strVal val="visible"/>
                                      </p:to>
                                    </p:set>
                                    <p:animEffect filter="fade" transition="in">
                                      <p:cBhvr>
                                        <p:cTn dur="500" id="5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15" uiExpand="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5. Dashboard\5.1.2 Orientation to Dashboards_1\"/>
  <p:tag name="ISPRING_RESOURCE_FOLDER" val="C:\Users\alita\Documents\0. Clientes LOCAL\DHIS2\Fundamentals\2.0\Data Analysis\Production\5. Dashboard\5.1.2 Orientation to Dashboards_1\"/>
  <p:tag name="ISPRING_RESOURCE_FOLDER_STATIC" val="C:\Users\alita\Documents\0. Clientes LOCAL\DHIS2\Fundamentals\2.0\Data Analysis\Production\5. Dashboard\5.1.2 Orientation to Dashboards_1\"/>
  <p:tag name="ISPRING_PRESENTATION_PATH" val="C:\Users\alita\Documents\0. Clientes LOCAL\DHIS2\Fundamentals\2.0\Data Analysis\Production\5. Dashboard\5.1.2 Orientation to Dashboards.pptx"/>
  <p:tag name="ISPRING_ULTRA_SCORM_COURCE_TITLE" val="5.1.2 Orientation to Dashboards"/>
  <p:tag name="ISPRING_PRESENTATION_TITLE" val="5.1.2 Orientation to Dashboards"/>
  <p:tag name="FLASHSPRING_ZOOM_TAG" val="70"/>
  <p:tag name="ISPRING_PRESENTATION_INFO_2" val="&lt;?xml version=&quot;1.0&quot; encoding=&quot;UTF-8&quot; standalone=&quot;no&quot; ?&gt;&#10;&lt;presentation2&gt;&#10;&#10;  &lt;slides&gt;&#10;    &lt;slide id=&quot;{0598FACC-F518-49B4-82FD-67C490F28F87}&quot; pptId=&quot;299&quot;/&gt;&#10;    &lt;slide id=&quot;{A349FAFE-2258-4D64-B14F-95A66F3A469B}&quot; pptId=&quot;344&quot;/&gt;&#10;    &lt;slide id=&quot;{3A527677-CFF0-4AAD-868B-45D452B0A551}&quot; pptId=&quot;347&quot;/&gt;&#10;    &lt;slide id=&quot;{B0E0B045-3880-4DA2-90DE-F6656AC37114}&quot; pptId=&quot;345&quot;/&gt;&#10;    &lt;slide id=&quot;{E3A91320-8793-4D7F-89BE-ED3D746E3F38}&quot; pptId=&quot;349&quot;/&gt;&#10;    &lt;slide id=&quot;{547077C5-148A-488B-8A05-47BC3E8FD1E3}&quot; pptId=&quot;346&quot;/&gt;&#10;    &lt;slide id=&quot;{B0299DE4-6A29-4F84-9D12-203057E22DA0}&quot; pptId=&quot;302&quot;/&gt;&#10;    &lt;slide id=&quot;{BA44671B-2DE4-4286-AA96-0F0BFD190958}&quot; pptId=&quot;272&quot;/&gt;&#10;  &lt;/slides&gt;&#10;&#10;  &lt;narration&gt;&#10;    &lt;audioTracks&gt;&#10;      &lt;audioTrack muted=&quot;false&quot; name=&quot;intro&quot; resource=&quot;0cb96ce1&quot; slideId=&quot;{0598FACC-F518-49B4-82FD-67C490F28F87}&quot; startTime=&quot;0&quot; stepIndex=&quot;0&quot; volume=&quot;1&quot;&gt;&#10;        &lt;audio channels=&quot;2&quot; format=&quot;fltp&quot; sampleRate=&quot;44100&quot;/&gt;&#10;      &lt;/audioTrack&gt;&#10;      &lt;audioTrack muted=&quot;false&quot; name=&quot;outro&quot; resource=&quot;306b9997&quot; slideId=&quot;{BA44671B-2DE4-4286-AA96-0F0BFD190958}&quot; startTime=&quot;0&quot; stepIndex=&quot;0&quot; volume=&quot;1&quot;&gt;&#10;        &lt;audio channels=&quot;2&quot; format=&quot;fltp&quot; sampleRate=&quot;44100&quot;/&gt;&#10;      &lt;/audioTrack&gt;&#10;      &lt;audioTrack muted=&quot;false&quot; name=&quot;Text-to-speech clip — Audio  20&quot; resource=&quot;f95b5be6&quot; slideId=&quot;{A349FAFE-2258-4D64-B14F-95A66F3A469B}&quot; startTime=&quot;0&quot; stepIndex=&quot;0&quot; volume=&quot;1&quot;&gt;&#10;        &lt;audio channels=&quot;2&quot; format=&quot;fltp&quot; sampleRate=&quot;48000&quot;/&gt;&#10;      &lt;/audioTrack&gt;&#10;      &lt;audioTrack muted=&quot;false&quot; name=&quot;Text-to-speech clip — Audio  21&quot; resource=&quot;898c746b&quot; slideId=&quot;{3A527677-CFF0-4AAD-868B-45D452B0A551}&quot; startTime=&quot;0&quot; stepIndex=&quot;0&quot; volume=&quot;1&quot;&gt;&#10;        &lt;audio channels=&quot;2&quot; format=&quot;fltp&quot; sampleRate=&quot;48000&quot;/&gt;&#10;      &lt;/audioTrack&gt;&#10;      &lt;audioTrack muted=&quot;false&quot; name=&quot;Text-to-speech clip — Audio  22&quot; resource=&quot;e2f8a96b&quot; slideId=&quot;{B0E0B045-3880-4DA2-90DE-F6656AC37114}&quot; startTime=&quot;5767&quot; stepIndex=&quot;0&quot; volume=&quot;1&quot;&gt;&#10;        &lt;audio channels=&quot;2&quot; format=&quot;fltp&quot; sampleRate=&quot;48000&quot;/&gt;&#10;      &lt;/audioTrack&gt;&#10;      &lt;audioTrack muted=&quot;false&quot; name=&quot;Text-to-speech clip — Audio  23&quot; resource=&quot;f6e7783f&quot; slideId=&quot;{E3A91320-8793-4D7F-89BE-ED3D746E3F38}&quot; startTime=&quot;179&quot; stepIndex=&quot;0&quot; volume=&quot;1&quot;&gt;&#10;        &lt;audio channels=&quot;2&quot; format=&quot;fltp&quot; sampleRate=&quot;48000&quot;/&gt;&#10;      &lt;/audioTrack&gt;&#10;      &lt;audioTrack muted=&quot;false&quot; name=&quot;Text-to-speech clip — Audio  24&quot; resource=&quot;3cba6f1a&quot; slideId=&quot;{B0299DE4-6A29-4F84-9D12-203057E22DA0}&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1g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WC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J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WC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J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WC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1gnlUlBOzImkAAABuAAAAHAAAAHVuaXZlcnNhbC9sb2NhbF9zZXR0aW5ncy54bWwNzDEOgzAMQNGdU1jeKe3WgcDGVpbSA1jERZEcG5GA4PZk+8PTb/szChy8pWDq8PV4IrDO5oMuDn/TUL8RUib1JKbsUA2h76pWbCb5cs4FJliFLt4mjiUyjxSLHHYRqOFTXv/AHpuuugFQSwMEFAACAAgAtoJ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2g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J5VAairqlyBgAAJhkAAB0AAAAAAAAAAQAAAAAA4BEAAHVuaXZlcnNhbC9jb21tb25fbWVzc2FnZXMubG5nUEsBAgAAFAACAAgAtYJ5VBUeYBujAAAAfwEAAC4AAAAAAAAAAQAAAAAAjRgAAHVuaXZlcnNhbC9wbGF5YmFja19hbmRfbmF2aWdhdGlvbl9zZXR0aW5ncy54bWxQSwECAAAUAAIACAC1gnlUWYGOgVEEAADcFQAAJwAAAAAAAAABAAAAAAB8GQAAdW5pdmVyc2FsL2ZsYXNoX3B1Ymxpc2hpbmdfc2V0dGluZ3MueG1sUEsBAgAAFAACAAgAtYJ5VKHTgU6GAwAA4AwAACEAAAAAAAAAAQAAAAAAEh4AAHVuaXZlcnNhbC9mbGFzaF9za2luX3NldHRpbmdzLnhtbFBLAQIAABQAAgAIALWCeVSRShrPTAQAAGYVAAAmAAAAAAAAAAEAAAAAANchAAB1bml2ZXJzYWwvaHRtbF9wdWJsaXNoaW5nX3NldHRpbmdzLnhtbFBLAQIAABQAAgAIALWCeVTrTeKpwwEAAIsGAAAhAAAAAAAAAAEAAAAAAGcmAAB1bml2ZXJzYWwvaHRtbF9za2luX3NldHRpbmdzLmpzb25QSwECAAAUAAIACAC1gnlUlBOzImkAAABuAAAAHAAAAAAAAAABAAAAAABpKAAAdW5pdmVyc2FsL2xvY2FsX3NldHRpbmdzLnhtbFBLAQIAABQAAgAIALaCeVQ01LntjxMAANo5AAAXAAAAAAAAAAAAAAAAAAwpAAB1bml2ZXJzYWwvdW5pdmVyc2FsLnBuZ1BLAQIAABQAAgAIALaC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5.1.2 Orientation to Dashboards&quot;,&quot;onlineDestinationFolderId&quot;:&quot;8676e20a-7d46-11ec-a1f9-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598FACC-F518-49B4-82FD-67C490F28F8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11.382"/>
  <p:tag name="TIMING" val="|1.27|2.288|0.826|1.044|2.591"/>
  <p:tag name="ISPRING_SLIDE_ID_2" val="{A349FAFE-2258-4D64-B14F-95A66F3A469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ISPRING_SLIDE_ID_2" val="{3A527677-CFF0-4AAD-868B-45D452B0A551}"/>
  <p:tag name="GENSWF_ADVANCE_TIME" val="9.281"/>
  <p:tag name="TIMING" val="|3.735|1.109|0.754|1.8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0938390-B719-46C5-ADC9-CBBB370B5864}:345"/>
  <p:tag name="ISPRING_SLIDE_INDENT_LEVEL" val="0"/>
  <p:tag name="ISPRING_SLIDE_ID_2" val="{B0E0B045-3880-4DA2-90DE-F6656AC37114}"/>
  <p:tag name="GENSWF_ADVANCE_TIME" val="16.484"/>
  <p:tag name="TIMING" val="|7.185|1.37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CE80C1-8184-4D8D-9387-89163190A6AF}:349"/>
  <p:tag name="ISPRING_SLIDE_INDENT_LEVEL" val="0"/>
  <p:tag name="GENSWF_ADVANCE_TIME" val="8.891"/>
  <p:tag name="TIMING" val="|0.892"/>
  <p:tag name="ISPRING_SLIDE_ID_2" val="{E3A91320-8793-4D7F-89BE-ED3D746E3F3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305.000"/>
  <p:tag name="ISPRING_SLIDE_ID_2" val="{547077C5-148A-488B-8A05-47BC3E8FD1E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552"/>
  <p:tag name="TIMING" val="|2.257|6.283|1.836|5.322|2.543|2.791|2.388|1.681|2.036"/>
  <p:tag name="ISPRING_SLIDE_ID_2" val="{B0299DE4-6A29-4F84-9D12-203057E22DA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44671B-2DE4-4286-AA96-0F0BFD19095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8441</TotalTime>
  <Words>1087</Words>
  <Application>Microsoft Macintosh PowerPoint</Application>
  <PresentationFormat>Widescreen</PresentationFormat>
  <Paragraphs>65</Paragraphs>
  <Slides>8</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 Nova Cond</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 Orientation to Dashboards</dc:title>
  <dc:subject>elearning</dc:subject>
  <dc:creator>Alejandra Avila</dc:creator>
  <cp:lastModifiedBy>Simona Sekerova</cp:lastModifiedBy>
  <cp:revision>502</cp:revision>
  <cp:lastPrinted>2021-06-09T13:32:46Z</cp:lastPrinted>
  <dcterms:created xsi:type="dcterms:W3CDTF">2021-02-03T12:41:27Z</dcterms:created>
  <dcterms:modified xsi:type="dcterms:W3CDTF">2023-09-17T22:31:08Z</dcterms:modified>
</cp:coreProperties>
</file>